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ileron Heavy" charset="1" panose="00000A00000000000000"/>
      <p:regular r:id="rId14"/>
    </p:embeddedFont>
    <p:embeddedFont>
      <p:font typeface="Aileron Heavy Bold" charset="1" panose="00000A00000000000000"/>
      <p:regular r:id="rId15"/>
    </p:embeddedFont>
    <p:embeddedFont>
      <p:font typeface="Aileron Heavy Italics" charset="1" panose="00000A00000000000000"/>
      <p:regular r:id="rId16"/>
    </p:embeddedFont>
    <p:embeddedFont>
      <p:font typeface="Aileron Heavy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60" Target="slides/slide4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FFC"/>
        </a:solidFill>
      </p:bgPr>
    </p:bg>
    <p:spTree>
      <p:nvGrpSpPr>
        <p:cNvPr id="1" name=""/>
        <p:cNvGrpSpPr/>
        <p:nvPr/>
      </p:nvGrpSpPr>
      <p:grpSpPr>
        <a:xfrm>
          <a:off x="0" y="0"/>
          <a:ext cx="0" cy="0"/>
          <a:chOff x="0" y="0"/>
          <a:chExt cx="0" cy="0"/>
        </a:xfrm>
      </p:grpSpPr>
      <p:sp>
        <p:nvSpPr>
          <p:cNvPr name="AutoShape 2" id="2"/>
          <p:cNvSpPr/>
          <p:nvPr/>
        </p:nvSpPr>
        <p:spPr>
          <a:xfrm rot="0">
            <a:off x="-402316" y="-266700"/>
            <a:ext cx="7386950" cy="10765892"/>
          </a:xfrm>
          <a:prstGeom prst="rect">
            <a:avLst/>
          </a:prstGeom>
          <a:solidFill>
            <a:srgbClr val="254769"/>
          </a:solidFill>
        </p:spPr>
      </p:sp>
      <p:sp>
        <p:nvSpPr>
          <p:cNvPr name="TextBox 3" id="3"/>
          <p:cNvSpPr txBox="true"/>
          <p:nvPr/>
        </p:nvSpPr>
        <p:spPr>
          <a:xfrm rot="0">
            <a:off x="145230" y="2657475"/>
            <a:ext cx="7719808" cy="1637220"/>
          </a:xfrm>
          <a:prstGeom prst="rect">
            <a:avLst/>
          </a:prstGeom>
        </p:spPr>
        <p:txBody>
          <a:bodyPr anchor="t" rtlCol="false" tIns="0" lIns="0" bIns="0" rIns="0">
            <a:spAutoFit/>
          </a:bodyPr>
          <a:lstStyle/>
          <a:p>
            <a:pPr>
              <a:lnSpc>
                <a:spcPts val="2611"/>
              </a:lnSpc>
            </a:pPr>
            <a:r>
              <a:rPr lang="en-US" sz="2008" spc="425">
                <a:solidFill>
                  <a:srgbClr val="FBFFFC"/>
                </a:solidFill>
                <a:latin typeface="Aileron Regular Bold"/>
              </a:rPr>
              <a:t>RAIHAN FADHIL YANUARSYAH 16520135</a:t>
            </a:r>
          </a:p>
          <a:p>
            <a:pPr>
              <a:lnSpc>
                <a:spcPts val="2611"/>
              </a:lnSpc>
            </a:pPr>
          </a:p>
          <a:p>
            <a:pPr>
              <a:lnSpc>
                <a:spcPts val="2611"/>
              </a:lnSpc>
            </a:pPr>
            <a:r>
              <a:rPr lang="en-US" sz="2008" spc="425">
                <a:solidFill>
                  <a:srgbClr val="FBFFFC"/>
                </a:solidFill>
                <a:latin typeface="Aileron Regular Bold"/>
              </a:rPr>
              <a:t>VITO GHIFARI 16520255</a:t>
            </a:r>
          </a:p>
          <a:p>
            <a:pPr>
              <a:lnSpc>
                <a:spcPts val="2611"/>
              </a:lnSpc>
            </a:pPr>
          </a:p>
          <a:p>
            <a:pPr>
              <a:lnSpc>
                <a:spcPts val="2611"/>
              </a:lnSpc>
            </a:pPr>
            <a:r>
              <a:rPr lang="en-US" sz="2008" spc="425">
                <a:solidFill>
                  <a:srgbClr val="FBFFFC"/>
                </a:solidFill>
                <a:latin typeface="Aileron Regular Bold"/>
              </a:rPr>
              <a:t>GHAZIAN TSABIT ALKAMIL16520465</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4941"/>
          <a:stretch>
            <a:fillRect/>
          </a:stretch>
        </p:blipFill>
        <p:spPr>
          <a:xfrm flipH="false" flipV="false" rot="0">
            <a:off x="6991350" y="-266700"/>
            <a:ext cx="11544300" cy="10973883"/>
          </a:xfrm>
          <a:prstGeom prst="rect">
            <a:avLst/>
          </a:prstGeom>
        </p:spPr>
      </p:pic>
      <p:grpSp>
        <p:nvGrpSpPr>
          <p:cNvPr name="Group 5" id="5"/>
          <p:cNvGrpSpPr/>
          <p:nvPr/>
        </p:nvGrpSpPr>
        <p:grpSpPr>
          <a:xfrm rot="0">
            <a:off x="6990259" y="9323070"/>
            <a:ext cx="12153900" cy="1333500"/>
            <a:chOff x="0" y="0"/>
            <a:chExt cx="16205200" cy="1778000"/>
          </a:xfrm>
        </p:grpSpPr>
        <p:sp>
          <p:nvSpPr>
            <p:cNvPr name="AutoShape 6" id="6"/>
            <p:cNvSpPr/>
            <p:nvPr/>
          </p:nvSpPr>
          <p:spPr>
            <a:xfrm rot="0">
              <a:off x="0" y="0"/>
              <a:ext cx="16205200" cy="1778000"/>
            </a:xfrm>
            <a:prstGeom prst="rect">
              <a:avLst/>
            </a:prstGeom>
            <a:solidFill>
              <a:srgbClr val="F6505C"/>
            </a:solidFill>
          </p:spPr>
        </p:sp>
        <p:sp>
          <p:nvSpPr>
            <p:cNvPr name="TextBox 7" id="7"/>
            <p:cNvSpPr txBox="true"/>
            <p:nvPr/>
          </p:nvSpPr>
          <p:spPr>
            <a:xfrm rot="0">
              <a:off x="2246552" y="325120"/>
              <a:ext cx="11371677" cy="563880"/>
            </a:xfrm>
            <a:prstGeom prst="rect">
              <a:avLst/>
            </a:prstGeom>
          </p:spPr>
          <p:txBody>
            <a:bodyPr anchor="t" rtlCol="false" tIns="0" lIns="0" bIns="0" rIns="0">
              <a:spAutoFit/>
            </a:bodyPr>
            <a:lstStyle/>
            <a:p>
              <a:pPr algn="ctr">
                <a:lnSpc>
                  <a:spcPts val="3600"/>
                </a:lnSpc>
              </a:pPr>
              <a:r>
                <a:rPr lang="en-US" sz="2400" spc="216">
                  <a:solidFill>
                    <a:srgbClr val="FBFFFC"/>
                  </a:solidFill>
                  <a:latin typeface="Aileron Regular"/>
                </a:rPr>
                <a:t>Kelas 19 - Kelompok 1</a:t>
              </a:r>
            </a:p>
          </p:txBody>
        </p:sp>
      </p:grpSp>
      <p:sp>
        <p:nvSpPr>
          <p:cNvPr name="AutoShape 8" id="8"/>
          <p:cNvSpPr/>
          <p:nvPr/>
        </p:nvSpPr>
        <p:spPr>
          <a:xfrm rot="0">
            <a:off x="-43072" y="4864499"/>
            <a:ext cx="6668461" cy="100405"/>
          </a:xfrm>
          <a:prstGeom prst="rect">
            <a:avLst/>
          </a:prstGeom>
          <a:solidFill>
            <a:srgbClr val="F6505C"/>
          </a:solidFill>
        </p:spPr>
      </p:sp>
      <p:grpSp>
        <p:nvGrpSpPr>
          <p:cNvPr name="Group 9" id="9"/>
          <p:cNvGrpSpPr/>
          <p:nvPr/>
        </p:nvGrpSpPr>
        <p:grpSpPr>
          <a:xfrm rot="0">
            <a:off x="8077200" y="2686050"/>
            <a:ext cx="9182100" cy="4914900"/>
            <a:chOff x="0" y="0"/>
            <a:chExt cx="12242800" cy="6553200"/>
          </a:xfrm>
        </p:grpSpPr>
        <p:sp>
          <p:nvSpPr>
            <p:cNvPr name="AutoShape 10" id="10"/>
            <p:cNvSpPr/>
            <p:nvPr/>
          </p:nvSpPr>
          <p:spPr>
            <a:xfrm rot="0">
              <a:off x="0" y="0"/>
              <a:ext cx="12242800" cy="6553200"/>
            </a:xfrm>
            <a:prstGeom prst="rect">
              <a:avLst/>
            </a:prstGeom>
            <a:solidFill>
              <a:srgbClr val="FBFFFC"/>
            </a:solidFill>
          </p:spPr>
        </p:sp>
        <p:sp>
          <p:nvSpPr>
            <p:cNvPr name="TextBox 11" id="11"/>
            <p:cNvSpPr txBox="true"/>
            <p:nvPr/>
          </p:nvSpPr>
          <p:spPr>
            <a:xfrm rot="0">
              <a:off x="824152" y="1604772"/>
              <a:ext cx="10594497" cy="3572256"/>
            </a:xfrm>
            <a:prstGeom prst="rect">
              <a:avLst/>
            </a:prstGeom>
          </p:spPr>
          <p:txBody>
            <a:bodyPr anchor="t" rtlCol="false" tIns="0" lIns="0" bIns="0" rIns="0">
              <a:spAutoFit/>
            </a:bodyPr>
            <a:lstStyle/>
            <a:p>
              <a:pPr algn="ctr">
                <a:lnSpc>
                  <a:spcPts val="9984"/>
                </a:lnSpc>
              </a:pPr>
              <a:r>
                <a:rPr lang="en-US" sz="10400">
                  <a:solidFill>
                    <a:srgbClr val="F6505C"/>
                  </a:solidFill>
                  <a:latin typeface="Aileron Heavy Bold"/>
                </a:rPr>
                <a:t>Analisis Data</a:t>
              </a:r>
            </a:p>
          </p:txBody>
        </p:sp>
      </p:grpSp>
      <p:sp>
        <p:nvSpPr>
          <p:cNvPr name="TextBox 12" id="12"/>
          <p:cNvSpPr txBox="true"/>
          <p:nvPr/>
        </p:nvSpPr>
        <p:spPr>
          <a:xfrm rot="0">
            <a:off x="145230" y="5587462"/>
            <a:ext cx="7719808" cy="656728"/>
          </a:xfrm>
          <a:prstGeom prst="rect">
            <a:avLst/>
          </a:prstGeom>
        </p:spPr>
        <p:txBody>
          <a:bodyPr anchor="t" rtlCol="false" tIns="0" lIns="0" bIns="0" rIns="0">
            <a:spAutoFit/>
          </a:bodyPr>
          <a:lstStyle/>
          <a:p>
            <a:pPr>
              <a:lnSpc>
                <a:spcPts val="2611"/>
              </a:lnSpc>
            </a:pPr>
            <a:r>
              <a:rPr lang="en-US" sz="2008" spc="425">
                <a:solidFill>
                  <a:srgbClr val="FBFFFC"/>
                </a:solidFill>
                <a:latin typeface="Aileron Regular Bold"/>
              </a:rPr>
              <a:t>DOSEN PENGAMPU :</a:t>
            </a:r>
          </a:p>
          <a:p>
            <a:pPr>
              <a:lnSpc>
                <a:spcPts val="2611"/>
              </a:lnSpc>
            </a:pPr>
            <a:r>
              <a:rPr lang="en-US" sz="2008" spc="425">
                <a:solidFill>
                  <a:srgbClr val="FBFFFC"/>
                </a:solidFill>
                <a:latin typeface="Aileron Regular Bold"/>
              </a:rPr>
              <a:t>WERVYAN SHALANNANDA, ST, MT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12710567" y="0"/>
            <a:ext cx="5853083" cy="5143500"/>
          </a:xfrm>
          <a:prstGeom prst="rect">
            <a:avLst/>
          </a:prstGeom>
          <a:solidFill>
            <a:srgbClr val="254769"/>
          </a:solidFill>
        </p:spPr>
      </p:sp>
      <p:sp>
        <p:nvSpPr>
          <p:cNvPr name="TextBox 3" id="3"/>
          <p:cNvSpPr txBox="true"/>
          <p:nvPr/>
        </p:nvSpPr>
        <p:spPr>
          <a:xfrm rot="0">
            <a:off x="302209" y="5251952"/>
            <a:ext cx="17538010" cy="1953387"/>
          </a:xfrm>
          <a:prstGeom prst="rect">
            <a:avLst/>
          </a:prstGeom>
        </p:spPr>
        <p:txBody>
          <a:bodyPr anchor="t" rtlCol="false" tIns="0" lIns="0" bIns="0" rIns="0">
            <a:spAutoFit/>
          </a:bodyPr>
          <a:lstStyle/>
          <a:p>
            <a:pPr>
              <a:lnSpc>
                <a:spcPts val="5208"/>
              </a:lnSpc>
            </a:pPr>
            <a:r>
              <a:rPr lang="en-US" sz="3720" spc="74">
                <a:solidFill>
                  <a:srgbClr val="FBFFFC"/>
                </a:solidFill>
                <a:latin typeface="Aileron Regular Bold"/>
              </a:rPr>
              <a:t>10.</a:t>
            </a:r>
            <a:r>
              <a:rPr lang="en-US" sz="3720" spc="74">
                <a:solidFill>
                  <a:srgbClr val="FBFFFC"/>
                </a:solidFill>
                <a:latin typeface="Aileron Regular"/>
              </a:rPr>
              <a:t> </a:t>
            </a:r>
            <a:r>
              <a:rPr lang="en-US" sz="3720" spc="74">
                <a:solidFill>
                  <a:srgbClr val="FBFFFC"/>
                </a:solidFill>
                <a:latin typeface="Aileron Regular Bold"/>
              </a:rPr>
              <a:t>Gdp_for_year ($)</a:t>
            </a:r>
          </a:p>
          <a:p>
            <a:pPr algn="l">
              <a:lnSpc>
                <a:spcPts val="5208"/>
              </a:lnSpc>
            </a:pPr>
            <a:r>
              <a:rPr lang="en-US" sz="3720" spc="74">
                <a:solidFill>
                  <a:srgbClr val="FBFFFC"/>
                </a:solidFill>
                <a:latin typeface="Aileron Regular"/>
              </a:rPr>
              <a:t>Berisi PDB per tahun dari setiap negara. Bertipe kuantitatif-diskrit. Diperlukan "data cleansing" terlebih dahulu.</a:t>
            </a:r>
          </a:p>
        </p:txBody>
      </p:sp>
      <p:pic>
        <p:nvPicPr>
          <p:cNvPr name="Picture 4" id="4"/>
          <p:cNvPicPr>
            <a:picLocks noChangeAspect="true"/>
          </p:cNvPicPr>
          <p:nvPr/>
        </p:nvPicPr>
        <p:blipFill>
          <a:blip r:embed="rId2"/>
          <a:srcRect l="0" t="0" r="0" b="0"/>
          <a:stretch>
            <a:fillRect/>
          </a:stretch>
        </p:blipFill>
        <p:spPr>
          <a:xfrm flipH="false" flipV="false" rot="0">
            <a:off x="302209" y="2271359"/>
            <a:ext cx="7244896" cy="2872141"/>
          </a:xfrm>
          <a:prstGeom prst="rect">
            <a:avLst/>
          </a:prstGeom>
        </p:spPr>
      </p:pic>
      <p:sp>
        <p:nvSpPr>
          <p:cNvPr name="TextBox 5" id="5"/>
          <p:cNvSpPr txBox="true"/>
          <p:nvPr/>
        </p:nvSpPr>
        <p:spPr>
          <a:xfrm rot="0">
            <a:off x="302209" y="218848"/>
            <a:ext cx="15799865" cy="1954786"/>
          </a:xfrm>
          <a:prstGeom prst="rect">
            <a:avLst/>
          </a:prstGeom>
        </p:spPr>
        <p:txBody>
          <a:bodyPr anchor="t" rtlCol="false" tIns="0" lIns="0" bIns="0" rIns="0">
            <a:spAutoFit/>
          </a:bodyPr>
          <a:lstStyle/>
          <a:p>
            <a:pPr>
              <a:lnSpc>
                <a:spcPts val="5205"/>
              </a:lnSpc>
            </a:pPr>
            <a:r>
              <a:rPr lang="en-US" sz="3717" spc="74">
                <a:solidFill>
                  <a:srgbClr val="FBFFFC"/>
                </a:solidFill>
                <a:latin typeface="Aileron Regular Bold"/>
              </a:rPr>
              <a:t>9. HDI for year</a:t>
            </a:r>
          </a:p>
          <a:p>
            <a:pPr algn="l">
              <a:lnSpc>
                <a:spcPts val="5205"/>
              </a:lnSpc>
            </a:pPr>
            <a:r>
              <a:rPr lang="en-US" sz="3717" spc="74">
                <a:solidFill>
                  <a:srgbClr val="FBFFFC"/>
                </a:solidFill>
                <a:latin typeface="Aileron Regular"/>
              </a:rPr>
              <a:t>Berisi tingkat HDI untuk tiap tahunnya per negara. Bertipe kuantitatif-diskrit.</a:t>
            </a:r>
          </a:p>
        </p:txBody>
      </p:sp>
      <p:pic>
        <p:nvPicPr>
          <p:cNvPr name="Picture 6" id="6"/>
          <p:cNvPicPr>
            <a:picLocks noChangeAspect="true"/>
          </p:cNvPicPr>
          <p:nvPr/>
        </p:nvPicPr>
        <p:blipFill>
          <a:blip r:embed="rId3"/>
          <a:srcRect l="0" t="0" r="0" b="0"/>
          <a:stretch>
            <a:fillRect/>
          </a:stretch>
        </p:blipFill>
        <p:spPr>
          <a:xfrm flipH="false" flipV="false" rot="0">
            <a:off x="302209" y="7205339"/>
            <a:ext cx="11753092" cy="276875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723900" y="7563920"/>
            <a:ext cx="5804673" cy="3801385"/>
          </a:xfrm>
          <a:prstGeom prst="rect">
            <a:avLst/>
          </a:prstGeom>
          <a:solidFill>
            <a:srgbClr val="254769"/>
          </a:solidFill>
        </p:spPr>
      </p:sp>
      <p:sp>
        <p:nvSpPr>
          <p:cNvPr name="TextBox 3" id="3"/>
          <p:cNvSpPr txBox="true"/>
          <p:nvPr/>
        </p:nvSpPr>
        <p:spPr>
          <a:xfrm rot="0">
            <a:off x="498251" y="454183"/>
            <a:ext cx="8611684" cy="2924366"/>
          </a:xfrm>
          <a:prstGeom prst="rect">
            <a:avLst/>
          </a:prstGeom>
        </p:spPr>
        <p:txBody>
          <a:bodyPr anchor="t" rtlCol="false" tIns="0" lIns="0" bIns="0" rIns="0">
            <a:spAutoFit/>
          </a:bodyPr>
          <a:lstStyle/>
          <a:p>
            <a:pPr>
              <a:lnSpc>
                <a:spcPts val="5825"/>
              </a:lnSpc>
            </a:pPr>
            <a:r>
              <a:rPr lang="en-US" sz="4161" spc="83">
                <a:solidFill>
                  <a:srgbClr val="FBFFFC"/>
                </a:solidFill>
                <a:latin typeface="Aileron Regular Bold"/>
              </a:rPr>
              <a:t>11. Gdp_per_capita ($)</a:t>
            </a:r>
          </a:p>
          <a:p>
            <a:pPr algn="l">
              <a:lnSpc>
                <a:spcPts val="5825"/>
              </a:lnSpc>
            </a:pPr>
            <a:r>
              <a:rPr lang="en-US" sz="4161" spc="83">
                <a:solidFill>
                  <a:srgbClr val="FBFFFC"/>
                </a:solidFill>
                <a:latin typeface="Aileron Regular"/>
              </a:rPr>
              <a:t>Berisi PDB per kapita per tahun dari tiap negara. Bertipe kuantitatif-diskrit.</a:t>
            </a:r>
          </a:p>
        </p:txBody>
      </p:sp>
      <p:pic>
        <p:nvPicPr>
          <p:cNvPr name="Picture 4" id="4"/>
          <p:cNvPicPr>
            <a:picLocks noChangeAspect="true"/>
          </p:cNvPicPr>
          <p:nvPr/>
        </p:nvPicPr>
        <p:blipFill>
          <a:blip r:embed="rId2"/>
          <a:srcRect l="0" t="0" r="0" b="0"/>
          <a:stretch>
            <a:fillRect/>
          </a:stretch>
        </p:blipFill>
        <p:spPr>
          <a:xfrm flipH="false" flipV="false" rot="0">
            <a:off x="0" y="3812038"/>
            <a:ext cx="9109935" cy="281935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407694" y="5143500"/>
            <a:ext cx="7008634" cy="4321112"/>
          </a:xfrm>
          <a:prstGeom prst="rect">
            <a:avLst/>
          </a:prstGeom>
        </p:spPr>
      </p:pic>
      <p:sp>
        <p:nvSpPr>
          <p:cNvPr name="TextBox 6" id="6"/>
          <p:cNvSpPr txBox="true"/>
          <p:nvPr/>
        </p:nvSpPr>
        <p:spPr>
          <a:xfrm rot="0">
            <a:off x="9407694" y="454183"/>
            <a:ext cx="8630104" cy="4380611"/>
          </a:xfrm>
          <a:prstGeom prst="rect">
            <a:avLst/>
          </a:prstGeom>
        </p:spPr>
        <p:txBody>
          <a:bodyPr anchor="t" rtlCol="false" tIns="0" lIns="0" bIns="0" rIns="0">
            <a:spAutoFit/>
          </a:bodyPr>
          <a:lstStyle/>
          <a:p>
            <a:pPr>
              <a:lnSpc>
                <a:spcPts val="5823"/>
              </a:lnSpc>
            </a:pPr>
            <a:r>
              <a:rPr lang="en-US" sz="4160" spc="83">
                <a:solidFill>
                  <a:srgbClr val="FBFFFC"/>
                </a:solidFill>
                <a:latin typeface="Aileron Regular Bold"/>
              </a:rPr>
              <a:t>12. Generation</a:t>
            </a:r>
          </a:p>
          <a:p>
            <a:pPr>
              <a:lnSpc>
                <a:spcPts val="5823"/>
              </a:lnSpc>
            </a:pPr>
            <a:r>
              <a:rPr lang="en-US" sz="4160" spc="83">
                <a:solidFill>
                  <a:srgbClr val="FBFFFC"/>
                </a:solidFill>
                <a:latin typeface="Aileron Regular"/>
              </a:rPr>
              <a:t>Berisi kategori generasi berdasarkan pengelompokan usia. </a:t>
            </a:r>
          </a:p>
          <a:p>
            <a:pPr>
              <a:lnSpc>
                <a:spcPts val="5824"/>
              </a:lnSpc>
            </a:pPr>
            <a:r>
              <a:rPr lang="en-US" sz="4160" spc="83">
                <a:solidFill>
                  <a:srgbClr val="FBFFFC"/>
                </a:solidFill>
                <a:latin typeface="Aileron Regular"/>
              </a:rPr>
              <a:t>bertipe kategorikal-nominal. Dapat</a:t>
            </a:r>
          </a:p>
          <a:p>
            <a:pPr algn="l">
              <a:lnSpc>
                <a:spcPts val="5823"/>
              </a:lnSpc>
            </a:pPr>
            <a:r>
              <a:rPr lang="en-US" sz="4160" spc="83">
                <a:solidFill>
                  <a:srgbClr val="FBFFFC"/>
                </a:solidFill>
                <a:latin typeface="Aileron Regular"/>
              </a:rPr>
              <a:t>diketahui berapa kali masing-masing generasi terdata.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grpSp>
        <p:nvGrpSpPr>
          <p:cNvPr name="Group 2" id="2"/>
          <p:cNvGrpSpPr/>
          <p:nvPr/>
        </p:nvGrpSpPr>
        <p:grpSpPr>
          <a:xfrm rot="0">
            <a:off x="-467374" y="-460014"/>
            <a:ext cx="19202401" cy="5205119"/>
            <a:chOff x="0" y="0"/>
            <a:chExt cx="25603202" cy="694015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595" t="54911" r="0" b="0"/>
            <a:stretch>
              <a:fillRect/>
            </a:stretch>
          </p:blipFill>
          <p:spPr>
            <a:xfrm flipH="false" flipV="false" rot="0">
              <a:off x="0" y="0"/>
              <a:ext cx="12838025" cy="69401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55571" r="16771" b="0"/>
            <a:stretch>
              <a:fillRect/>
            </a:stretch>
          </p:blipFill>
          <p:spPr>
            <a:xfrm flipH="false" flipV="false" rot="0">
              <a:off x="12792305" y="101600"/>
              <a:ext cx="12810897" cy="6838559"/>
            </a:xfrm>
            <a:prstGeom prst="rect">
              <a:avLst/>
            </a:prstGeom>
          </p:spPr>
        </p:pic>
      </p:grpSp>
      <p:sp>
        <p:nvSpPr>
          <p:cNvPr name="AutoShape 5" id="5"/>
          <p:cNvSpPr/>
          <p:nvPr/>
        </p:nvSpPr>
        <p:spPr>
          <a:xfrm rot="0">
            <a:off x="1028700" y="1028700"/>
            <a:ext cx="16230600" cy="8229600"/>
          </a:xfrm>
          <a:prstGeom prst="rect">
            <a:avLst/>
          </a:prstGeom>
          <a:solidFill>
            <a:srgbClr val="FBFFFC"/>
          </a:solidFill>
        </p:spPr>
      </p:sp>
      <p:grpSp>
        <p:nvGrpSpPr>
          <p:cNvPr name="Group 6" id="6"/>
          <p:cNvGrpSpPr/>
          <p:nvPr/>
        </p:nvGrpSpPr>
        <p:grpSpPr>
          <a:xfrm rot="0">
            <a:off x="1028700" y="1088529"/>
            <a:ext cx="10140245" cy="2108034"/>
            <a:chOff x="0" y="0"/>
            <a:chExt cx="13520327" cy="2810712"/>
          </a:xfrm>
        </p:grpSpPr>
        <p:sp>
          <p:nvSpPr>
            <p:cNvPr name="TextBox 7" id="7"/>
            <p:cNvSpPr txBox="true"/>
            <p:nvPr/>
          </p:nvSpPr>
          <p:spPr>
            <a:xfrm rot="0">
              <a:off x="0" y="2164846"/>
              <a:ext cx="13520327" cy="645866"/>
            </a:xfrm>
            <a:prstGeom prst="rect">
              <a:avLst/>
            </a:prstGeom>
          </p:spPr>
          <p:txBody>
            <a:bodyPr anchor="t" rtlCol="false" tIns="0" lIns="0" bIns="0" rIns="0">
              <a:spAutoFit/>
            </a:bodyPr>
            <a:lstStyle/>
            <a:p>
              <a:pPr>
                <a:lnSpc>
                  <a:spcPts val="3842"/>
                </a:lnSpc>
              </a:pPr>
            </a:p>
          </p:txBody>
        </p:sp>
        <p:sp>
          <p:nvSpPr>
            <p:cNvPr name="TextBox 8" id="8"/>
            <p:cNvSpPr txBox="true"/>
            <p:nvPr/>
          </p:nvSpPr>
          <p:spPr>
            <a:xfrm rot="0">
              <a:off x="0" y="-9525"/>
              <a:ext cx="13520327" cy="1384980"/>
            </a:xfrm>
            <a:prstGeom prst="rect">
              <a:avLst/>
            </a:prstGeom>
          </p:spPr>
          <p:txBody>
            <a:bodyPr anchor="t" rtlCol="false" tIns="0" lIns="0" bIns="0" rIns="0">
              <a:spAutoFit/>
            </a:bodyPr>
            <a:lstStyle/>
            <a:p>
              <a:pPr>
                <a:lnSpc>
                  <a:spcPts val="8136"/>
                </a:lnSpc>
              </a:pPr>
              <a:r>
                <a:rPr lang="en-US" sz="6780" spc="203">
                  <a:solidFill>
                    <a:srgbClr val="F6505C"/>
                  </a:solidFill>
                  <a:latin typeface="Aileron Heavy"/>
                </a:rPr>
                <a:t>Statistik Data</a:t>
              </a:r>
            </a:p>
          </p:txBody>
        </p:sp>
      </p:grpSp>
      <p:sp>
        <p:nvSpPr>
          <p:cNvPr name="TextBox 9" id="9"/>
          <p:cNvSpPr txBox="true"/>
          <p:nvPr/>
        </p:nvSpPr>
        <p:spPr>
          <a:xfrm rot="0">
            <a:off x="2105834" y="2969406"/>
            <a:ext cx="14739714" cy="2052193"/>
          </a:xfrm>
          <a:prstGeom prst="rect">
            <a:avLst/>
          </a:prstGeom>
        </p:spPr>
        <p:txBody>
          <a:bodyPr anchor="t" rtlCol="false" tIns="0" lIns="0" bIns="0" rIns="0">
            <a:spAutoFit/>
          </a:bodyPr>
          <a:lstStyle/>
          <a:p>
            <a:pPr>
              <a:lnSpc>
                <a:spcPts val="5408"/>
              </a:lnSpc>
              <a:spcBef>
                <a:spcPct val="0"/>
              </a:spcBef>
            </a:pPr>
            <a:r>
              <a:rPr lang="en-US" sz="4160" spc="881">
                <a:solidFill>
                  <a:srgbClr val="F6505C"/>
                </a:solidFill>
                <a:latin typeface="Aileron Regular"/>
              </a:rPr>
              <a:t>Untuk melakukan pengolahan data kelompok kami menggunakan data utuh yang disimpan dalam dokumen master.csv</a:t>
            </a:r>
          </a:p>
        </p:txBody>
      </p:sp>
      <p:pic>
        <p:nvPicPr>
          <p:cNvPr name="Picture 10" id="10"/>
          <p:cNvPicPr>
            <a:picLocks noChangeAspect="true"/>
          </p:cNvPicPr>
          <p:nvPr/>
        </p:nvPicPr>
        <p:blipFill>
          <a:blip r:embed="rId3"/>
          <a:srcRect l="0" t="0" r="0" b="0"/>
          <a:stretch>
            <a:fillRect/>
          </a:stretch>
        </p:blipFill>
        <p:spPr>
          <a:xfrm flipH="false" flipV="false" rot="0">
            <a:off x="3556174" y="5390257"/>
            <a:ext cx="10259958" cy="1975395"/>
          </a:xfrm>
          <a:prstGeom prst="rect">
            <a:avLst/>
          </a:prstGeom>
        </p:spPr>
      </p:pic>
      <p:sp>
        <p:nvSpPr>
          <p:cNvPr name="TextBox 11" id="11"/>
          <p:cNvSpPr txBox="true"/>
          <p:nvPr/>
        </p:nvSpPr>
        <p:spPr>
          <a:xfrm rot="0">
            <a:off x="1191330" y="2056821"/>
            <a:ext cx="14989647" cy="716115"/>
          </a:xfrm>
          <a:prstGeom prst="rect">
            <a:avLst/>
          </a:prstGeom>
        </p:spPr>
        <p:txBody>
          <a:bodyPr anchor="t" rtlCol="false" tIns="0" lIns="0" bIns="0" rIns="0">
            <a:spAutoFit/>
          </a:bodyPr>
          <a:lstStyle/>
          <a:p>
            <a:pPr algn="l" marL="898399" indent="-449199" lvl="1">
              <a:lnSpc>
                <a:spcPts val="5825"/>
              </a:lnSpc>
              <a:buFont typeface="Arial"/>
              <a:buChar char="•"/>
            </a:pPr>
            <a:r>
              <a:rPr lang="en-US" sz="4161" spc="83">
                <a:solidFill>
                  <a:srgbClr val="F6505C"/>
                </a:solidFill>
                <a:latin typeface="Aileron Regular"/>
              </a:rPr>
              <a:t>Sampel Data :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6268700" y="1445082"/>
            <a:ext cx="3505200" cy="7553267"/>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444289" y="599479"/>
            <a:ext cx="8481866" cy="451730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444289" y="5391150"/>
            <a:ext cx="8481866" cy="432551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144000" y="599479"/>
            <a:ext cx="9009659" cy="4517308"/>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9144000" y="5391150"/>
            <a:ext cx="8651020" cy="432551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6268700" y="1445082"/>
            <a:ext cx="3505200" cy="7553267"/>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414234" y="2326349"/>
            <a:ext cx="15459532" cy="4910865"/>
          </a:xfrm>
          <a:prstGeom prst="rect">
            <a:avLst/>
          </a:prstGeom>
        </p:spPr>
      </p:pic>
      <p:sp>
        <p:nvSpPr>
          <p:cNvPr name="TextBox 5" id="5"/>
          <p:cNvSpPr txBox="true"/>
          <p:nvPr/>
        </p:nvSpPr>
        <p:spPr>
          <a:xfrm rot="0">
            <a:off x="744067" y="728967"/>
            <a:ext cx="14989647" cy="716115"/>
          </a:xfrm>
          <a:prstGeom prst="rect">
            <a:avLst/>
          </a:prstGeom>
        </p:spPr>
        <p:txBody>
          <a:bodyPr anchor="t" rtlCol="false" tIns="0" lIns="0" bIns="0" rIns="0">
            <a:spAutoFit/>
          </a:bodyPr>
          <a:lstStyle/>
          <a:p>
            <a:pPr algn="l" marL="898399" indent="-449199" lvl="1">
              <a:lnSpc>
                <a:spcPts val="5825"/>
              </a:lnSpc>
              <a:buFont typeface="Arial"/>
              <a:buChar char="•"/>
            </a:pPr>
            <a:r>
              <a:rPr lang="en-US" sz="4161" spc="83">
                <a:solidFill>
                  <a:srgbClr val="F6505C"/>
                </a:solidFill>
                <a:latin typeface="Aileron Regular"/>
              </a:rPr>
              <a:t>Mengambil 5 data pertama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6268700" y="1445082"/>
            <a:ext cx="3505200" cy="7553267"/>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513856" y="2530657"/>
            <a:ext cx="15260288" cy="5225687"/>
          </a:xfrm>
          <a:prstGeom prst="rect">
            <a:avLst/>
          </a:prstGeom>
        </p:spPr>
      </p:pic>
      <p:sp>
        <p:nvSpPr>
          <p:cNvPr name="TextBox 5" id="5"/>
          <p:cNvSpPr txBox="true"/>
          <p:nvPr/>
        </p:nvSpPr>
        <p:spPr>
          <a:xfrm rot="0">
            <a:off x="744067" y="728967"/>
            <a:ext cx="14989647" cy="716115"/>
          </a:xfrm>
          <a:prstGeom prst="rect">
            <a:avLst/>
          </a:prstGeom>
        </p:spPr>
        <p:txBody>
          <a:bodyPr anchor="t" rtlCol="false" tIns="0" lIns="0" bIns="0" rIns="0">
            <a:spAutoFit/>
          </a:bodyPr>
          <a:lstStyle/>
          <a:p>
            <a:pPr algn="l" marL="898399" indent="-449199" lvl="1">
              <a:lnSpc>
                <a:spcPts val="5825"/>
              </a:lnSpc>
              <a:buFont typeface="Arial"/>
              <a:buChar char="•"/>
            </a:pPr>
            <a:r>
              <a:rPr lang="en-US" sz="4161" spc="83">
                <a:solidFill>
                  <a:srgbClr val="F6505C"/>
                </a:solidFill>
                <a:latin typeface="Aileron Regular"/>
              </a:rPr>
              <a:t>Mengambil 5 Sampel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6268700" y="1445082"/>
            <a:ext cx="3505200" cy="7553267"/>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311561" y="357223"/>
            <a:ext cx="8371257" cy="420801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11561" y="5022187"/>
            <a:ext cx="8371257" cy="427055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490929" y="2918181"/>
            <a:ext cx="8530371" cy="4208012"/>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6268700" y="1445082"/>
            <a:ext cx="3505200" cy="7553267"/>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141297" y="1445082"/>
            <a:ext cx="7194792" cy="70453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1336156" y="1445082"/>
            <a:ext cx="5072649" cy="70453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500598" y="2578858"/>
            <a:ext cx="8476191" cy="512928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023351" y="2578858"/>
            <a:ext cx="7698258" cy="513217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206853" y="9016297"/>
            <a:ext cx="21247453" cy="1502021"/>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2287359" y="2403049"/>
            <a:ext cx="6473396" cy="312064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338917" y="1982806"/>
            <a:ext cx="4483275" cy="3961127"/>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206853" y="9016297"/>
            <a:ext cx="21247453" cy="1502021"/>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325201" y="2283633"/>
            <a:ext cx="8393103" cy="54555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69047" y="3623116"/>
            <a:ext cx="8505412" cy="4687743"/>
          </a:xfrm>
          <a:prstGeom prst="rect">
            <a:avLst/>
          </a:prstGeom>
        </p:spPr>
      </p:pic>
      <p:pic>
        <p:nvPicPr>
          <p:cNvPr name="Picture 6" id="6"/>
          <p:cNvPicPr>
            <a:picLocks noChangeAspect="true"/>
          </p:cNvPicPr>
          <p:nvPr/>
        </p:nvPicPr>
        <p:blipFill>
          <a:blip r:embed="rId4"/>
          <a:srcRect l="0" t="2349" r="0" b="2349"/>
          <a:stretch>
            <a:fillRect/>
          </a:stretch>
        </p:blipFill>
        <p:spPr>
          <a:xfrm flipH="false" flipV="false" rot="0">
            <a:off x="10668914" y="2283633"/>
            <a:ext cx="6182418" cy="54555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9432976" y="3623116"/>
            <a:ext cx="8654294" cy="4687743"/>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57862" t="0" r="0" b="0"/>
          <a:stretch>
            <a:fillRect/>
          </a:stretch>
        </p:blipFill>
        <p:spPr>
          <a:xfrm flipH="false" flipV="false" rot="0">
            <a:off x="-768710" y="-628650"/>
            <a:ext cx="4864460" cy="11544300"/>
          </a:xfrm>
          <a:prstGeom prst="rect">
            <a:avLst/>
          </a:prstGeom>
        </p:spPr>
      </p:pic>
      <p:grpSp>
        <p:nvGrpSpPr>
          <p:cNvPr name="Group 3" id="3"/>
          <p:cNvGrpSpPr/>
          <p:nvPr/>
        </p:nvGrpSpPr>
        <p:grpSpPr>
          <a:xfrm rot="0">
            <a:off x="5203471" y="1028700"/>
            <a:ext cx="10767223" cy="2238375"/>
            <a:chOff x="0" y="0"/>
            <a:chExt cx="14356297" cy="2984500"/>
          </a:xfrm>
        </p:grpSpPr>
        <p:sp>
          <p:nvSpPr>
            <p:cNvPr name="TextBox 4" id="4"/>
            <p:cNvSpPr txBox="true"/>
            <p:nvPr/>
          </p:nvSpPr>
          <p:spPr>
            <a:xfrm rot="0">
              <a:off x="0" y="2289175"/>
              <a:ext cx="14356297" cy="695325"/>
            </a:xfrm>
            <a:prstGeom prst="rect">
              <a:avLst/>
            </a:prstGeom>
          </p:spPr>
          <p:txBody>
            <a:bodyPr anchor="t" rtlCol="false" tIns="0" lIns="0" bIns="0" rIns="0">
              <a:spAutoFit/>
            </a:bodyPr>
            <a:lstStyle/>
            <a:p>
              <a:pPr>
                <a:lnSpc>
                  <a:spcPts val="4079"/>
                </a:lnSpc>
              </a:pPr>
              <a:r>
                <a:rPr lang="en-US" sz="3400" spc="102">
                  <a:solidFill>
                    <a:srgbClr val="254769"/>
                  </a:solidFill>
                  <a:latin typeface="Aileron Heavy"/>
                </a:rPr>
                <a:t>"Suicide Rates Overview 1985 to 2016"</a:t>
              </a:r>
            </a:p>
          </p:txBody>
        </p:sp>
        <p:sp>
          <p:nvSpPr>
            <p:cNvPr name="TextBox 5" id="5"/>
            <p:cNvSpPr txBox="true"/>
            <p:nvPr/>
          </p:nvSpPr>
          <p:spPr>
            <a:xfrm rot="0">
              <a:off x="0" y="-9525"/>
              <a:ext cx="14356297" cy="1470025"/>
            </a:xfrm>
            <a:prstGeom prst="rect">
              <a:avLst/>
            </a:prstGeom>
          </p:spPr>
          <p:txBody>
            <a:bodyPr anchor="t" rtlCol="false" tIns="0" lIns="0" bIns="0" rIns="0">
              <a:spAutoFit/>
            </a:bodyPr>
            <a:lstStyle/>
            <a:p>
              <a:pPr>
                <a:lnSpc>
                  <a:spcPts val="8640"/>
                </a:lnSpc>
              </a:pPr>
              <a:r>
                <a:rPr lang="en-US" sz="7200" spc="215">
                  <a:solidFill>
                    <a:srgbClr val="FBFFFC"/>
                  </a:solidFill>
                  <a:latin typeface="Aileron Heavy"/>
                </a:rPr>
                <a:t>Deskripsi Data dan File</a:t>
              </a:r>
            </a:p>
          </p:txBody>
        </p:sp>
      </p:grpSp>
      <p:sp>
        <p:nvSpPr>
          <p:cNvPr name="TextBox 6" id="6"/>
          <p:cNvSpPr txBox="true"/>
          <p:nvPr/>
        </p:nvSpPr>
        <p:spPr>
          <a:xfrm rot="0">
            <a:off x="4095750" y="3476715"/>
            <a:ext cx="14989647" cy="5132617"/>
          </a:xfrm>
          <a:prstGeom prst="rect">
            <a:avLst/>
          </a:prstGeom>
        </p:spPr>
        <p:txBody>
          <a:bodyPr anchor="t" rtlCol="false" tIns="0" lIns="0" bIns="0" rIns="0">
            <a:spAutoFit/>
          </a:bodyPr>
          <a:lstStyle/>
          <a:p>
            <a:pPr marL="898399" indent="-449199" lvl="1">
              <a:lnSpc>
                <a:spcPts val="5825"/>
              </a:lnSpc>
              <a:buFont typeface="Arial"/>
              <a:buChar char="•"/>
            </a:pPr>
            <a:r>
              <a:rPr lang="en-US" sz="4161" spc="83">
                <a:solidFill>
                  <a:srgbClr val="FBFFFC"/>
                </a:solidFill>
                <a:latin typeface="Aileron Regular"/>
              </a:rPr>
              <a:t>Sumber : https://www.kaggle.com/russellyates88/suicide-rates-overview-1985-to-2016</a:t>
            </a:r>
          </a:p>
          <a:p>
            <a:pPr marL="898399" indent="-449199" lvl="1">
              <a:lnSpc>
                <a:spcPts val="5825"/>
              </a:lnSpc>
              <a:buFont typeface="Arial"/>
              <a:buChar char="•"/>
            </a:pPr>
            <a:r>
              <a:rPr lang="en-US" sz="4161" spc="83">
                <a:solidFill>
                  <a:srgbClr val="FBFFFC"/>
                </a:solidFill>
                <a:latin typeface="Aileron Regular"/>
              </a:rPr>
              <a:t>Isi : Komparasi antara keadaan sosio-ekonomi dengan kasus bunuh diri tiap tahun dan negara</a:t>
            </a:r>
          </a:p>
          <a:p>
            <a:pPr marL="898399" indent="-449199" lvl="1">
              <a:lnSpc>
                <a:spcPts val="5825"/>
              </a:lnSpc>
              <a:buFont typeface="Arial"/>
              <a:buChar char="•"/>
            </a:pPr>
            <a:r>
              <a:rPr lang="en-US" sz="4161" spc="83">
                <a:solidFill>
                  <a:srgbClr val="FBFFFC"/>
                </a:solidFill>
                <a:latin typeface="Aileron Regular"/>
              </a:rPr>
              <a:t>Format : .csv</a:t>
            </a:r>
          </a:p>
          <a:p>
            <a:pPr algn="l" marL="898399" indent="-449199" lvl="1">
              <a:lnSpc>
                <a:spcPts val="5825"/>
              </a:lnSpc>
              <a:buFont typeface="Arial"/>
              <a:buChar char="•"/>
            </a:pPr>
            <a:r>
              <a:rPr lang="en-US" sz="4161" spc="83">
                <a:solidFill>
                  <a:srgbClr val="FBFFFC"/>
                </a:solidFill>
                <a:latin typeface="Aileron Regular"/>
              </a:rPr>
              <a:t>Ukuran File : 2,643 KB</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19589" y="0"/>
            <a:ext cx="2367566" cy="2914220"/>
          </a:xfrm>
          <a:prstGeom prst="rect">
            <a:avLst/>
          </a:prstGeom>
          <a:solidFill>
            <a:srgbClr val="F6505C"/>
          </a:solidFill>
        </p:spPr>
      </p:sp>
      <p:sp>
        <p:nvSpPr>
          <p:cNvPr name="TextBox 3" id="3"/>
          <p:cNvSpPr txBox="true"/>
          <p:nvPr/>
        </p:nvSpPr>
        <p:spPr>
          <a:xfrm rot="0">
            <a:off x="498251" y="3410839"/>
            <a:ext cx="16458285" cy="5847461"/>
          </a:xfrm>
          <a:prstGeom prst="rect">
            <a:avLst/>
          </a:prstGeom>
        </p:spPr>
        <p:txBody>
          <a:bodyPr anchor="t" rtlCol="false" tIns="0" lIns="0" bIns="0" rIns="0">
            <a:spAutoFit/>
          </a:bodyPr>
          <a:lstStyle/>
          <a:p>
            <a:pPr>
              <a:lnSpc>
                <a:spcPts val="5824"/>
              </a:lnSpc>
            </a:pPr>
            <a:r>
              <a:rPr lang="en-US" sz="4160" spc="83">
                <a:solidFill>
                  <a:srgbClr val="FBFFFC"/>
                </a:solidFill>
                <a:latin typeface="Aileron Regular Bold"/>
              </a:rPr>
              <a:t>•Nilai maksimum tiap kolom</a:t>
            </a:r>
          </a:p>
          <a:p>
            <a:pPr>
              <a:lnSpc>
                <a:spcPts val="5824"/>
              </a:lnSpc>
            </a:pPr>
            <a:r>
              <a:rPr lang="en-US" sz="4160" spc="83">
                <a:solidFill>
                  <a:srgbClr val="FBFFFC"/>
                </a:solidFill>
                <a:latin typeface="Aileron Regular Bold"/>
              </a:rPr>
              <a:t>•Nilai minimum tiap kolom</a:t>
            </a:r>
          </a:p>
          <a:p>
            <a:pPr>
              <a:lnSpc>
                <a:spcPts val="5823"/>
              </a:lnSpc>
            </a:pPr>
            <a:r>
              <a:rPr lang="en-US" sz="4160" spc="83">
                <a:solidFill>
                  <a:srgbClr val="FBFFFC"/>
                </a:solidFill>
                <a:latin typeface="Aileron Regular Bold"/>
              </a:rPr>
              <a:t>•Nilai rata rata (mean) tiap kolom</a:t>
            </a:r>
          </a:p>
          <a:p>
            <a:pPr>
              <a:lnSpc>
                <a:spcPts val="5824"/>
              </a:lnSpc>
            </a:pPr>
            <a:r>
              <a:rPr lang="en-US" sz="4160" spc="83">
                <a:solidFill>
                  <a:srgbClr val="FBFFFC"/>
                </a:solidFill>
                <a:latin typeface="Aileron Regular Bold"/>
              </a:rPr>
              <a:t>•Standar deviasi tiap kolom</a:t>
            </a:r>
          </a:p>
          <a:p>
            <a:pPr>
              <a:lnSpc>
                <a:spcPts val="5824"/>
              </a:lnSpc>
            </a:pPr>
            <a:r>
              <a:rPr lang="en-US" sz="4160" spc="83">
                <a:solidFill>
                  <a:srgbClr val="FBFFFC"/>
                </a:solidFill>
                <a:latin typeface="Aileron Regular Bold"/>
              </a:rPr>
              <a:t>•Kuartil bawah tiap kolom</a:t>
            </a:r>
          </a:p>
          <a:p>
            <a:pPr>
              <a:lnSpc>
                <a:spcPts val="5824"/>
              </a:lnSpc>
            </a:pPr>
            <a:r>
              <a:rPr lang="en-US" sz="4160" spc="83">
                <a:solidFill>
                  <a:srgbClr val="FBFFFC"/>
                </a:solidFill>
                <a:latin typeface="Aileron Regular Bold"/>
              </a:rPr>
              <a:t>•Kuartil tengah (Median) tiap kolom</a:t>
            </a:r>
          </a:p>
          <a:p>
            <a:pPr>
              <a:lnSpc>
                <a:spcPts val="5824"/>
              </a:lnSpc>
            </a:pPr>
            <a:r>
              <a:rPr lang="en-US" sz="4160" spc="83">
                <a:solidFill>
                  <a:srgbClr val="FBFFFC"/>
                </a:solidFill>
                <a:latin typeface="Aileron Regular Bold"/>
              </a:rPr>
              <a:t>•Kuartil atas tiap kolom</a:t>
            </a:r>
          </a:p>
          <a:p>
            <a:pPr algn="l">
              <a:lnSpc>
                <a:spcPts val="5823"/>
              </a:lnSpc>
            </a:pPr>
            <a:r>
              <a:rPr lang="en-US" sz="4160" spc="83">
                <a:solidFill>
                  <a:srgbClr val="FBFFFC"/>
                </a:solidFill>
                <a:latin typeface="Aileron Regular Bold"/>
              </a:rPr>
              <a:t>•Frekuensi kemunculan tiap nilai pada sebuah kolom</a:t>
            </a:r>
          </a:p>
        </p:txBody>
      </p:sp>
      <p:grpSp>
        <p:nvGrpSpPr>
          <p:cNvPr name="Group 4" id="4"/>
          <p:cNvGrpSpPr/>
          <p:nvPr/>
        </p:nvGrpSpPr>
        <p:grpSpPr>
          <a:xfrm rot="0">
            <a:off x="498251" y="356939"/>
            <a:ext cx="14739192" cy="3139625"/>
            <a:chOff x="0" y="0"/>
            <a:chExt cx="19652256" cy="4186167"/>
          </a:xfrm>
        </p:grpSpPr>
        <p:sp>
          <p:nvSpPr>
            <p:cNvPr name="TextBox 5" id="5"/>
            <p:cNvSpPr txBox="true"/>
            <p:nvPr/>
          </p:nvSpPr>
          <p:spPr>
            <a:xfrm rot="0">
              <a:off x="0" y="3540301"/>
              <a:ext cx="19652256" cy="645866"/>
            </a:xfrm>
            <a:prstGeom prst="rect">
              <a:avLst/>
            </a:prstGeom>
          </p:spPr>
          <p:txBody>
            <a:bodyPr anchor="t" rtlCol="false" tIns="0" lIns="0" bIns="0" rIns="0">
              <a:spAutoFit/>
            </a:bodyPr>
            <a:lstStyle/>
            <a:p>
              <a:pPr>
                <a:lnSpc>
                  <a:spcPts val="3842"/>
                </a:lnSpc>
              </a:pPr>
            </a:p>
          </p:txBody>
        </p:sp>
        <p:sp>
          <p:nvSpPr>
            <p:cNvPr name="TextBox 6" id="6"/>
            <p:cNvSpPr txBox="true"/>
            <p:nvPr/>
          </p:nvSpPr>
          <p:spPr>
            <a:xfrm rot="0">
              <a:off x="0" y="-9525"/>
              <a:ext cx="19652256" cy="2760435"/>
            </a:xfrm>
            <a:prstGeom prst="rect">
              <a:avLst/>
            </a:prstGeom>
          </p:spPr>
          <p:txBody>
            <a:bodyPr anchor="t" rtlCol="false" tIns="0" lIns="0" bIns="0" rIns="0">
              <a:spAutoFit/>
            </a:bodyPr>
            <a:lstStyle/>
            <a:p>
              <a:pPr>
                <a:lnSpc>
                  <a:spcPts val="8136"/>
                </a:lnSpc>
              </a:pPr>
              <a:r>
                <a:rPr lang="en-US" sz="6780" spc="203">
                  <a:solidFill>
                    <a:srgbClr val="F6505C"/>
                  </a:solidFill>
                  <a:latin typeface="Aileron Heavy"/>
                </a:rPr>
                <a:t>Informasi yang</a:t>
              </a:r>
            </a:p>
            <a:p>
              <a:pPr>
                <a:lnSpc>
                  <a:spcPts val="8136"/>
                </a:lnSpc>
              </a:pPr>
              <a:r>
                <a:rPr lang="en-US" sz="1130" spc="33">
                  <a:solidFill>
                    <a:srgbClr val="F6505C"/>
                  </a:solidFill>
                  <a:latin typeface="Arimo"/>
                </a:rPr>
                <a:t>diperoleh dari s</a:t>
              </a:r>
              <a:r>
                <a:rPr lang="en-US" sz="6780" spc="203">
                  <a:solidFill>
                    <a:srgbClr val="F6505C"/>
                  </a:solidFill>
                  <a:latin typeface="Aileron Heavy"/>
                </a:rPr>
                <a:t>tatistik tersebut:</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grpSp>
        <p:nvGrpSpPr>
          <p:cNvPr name="Group 2" id="2"/>
          <p:cNvGrpSpPr/>
          <p:nvPr/>
        </p:nvGrpSpPr>
        <p:grpSpPr>
          <a:xfrm rot="0">
            <a:off x="-467374" y="-460014"/>
            <a:ext cx="19202401" cy="5205119"/>
            <a:chOff x="0" y="0"/>
            <a:chExt cx="25603202" cy="694015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595" t="54911" r="0" b="0"/>
            <a:stretch>
              <a:fillRect/>
            </a:stretch>
          </p:blipFill>
          <p:spPr>
            <a:xfrm flipH="false" flipV="false" rot="0">
              <a:off x="0" y="0"/>
              <a:ext cx="12838025" cy="69401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55571" r="16771" b="0"/>
            <a:stretch>
              <a:fillRect/>
            </a:stretch>
          </p:blipFill>
          <p:spPr>
            <a:xfrm flipH="false" flipV="false" rot="0">
              <a:off x="12792305" y="101600"/>
              <a:ext cx="12810897" cy="6838559"/>
            </a:xfrm>
            <a:prstGeom prst="rect">
              <a:avLst/>
            </a:prstGeom>
          </p:spPr>
        </p:pic>
      </p:grpSp>
      <p:sp>
        <p:nvSpPr>
          <p:cNvPr name="AutoShape 5" id="5"/>
          <p:cNvSpPr/>
          <p:nvPr/>
        </p:nvSpPr>
        <p:spPr>
          <a:xfrm rot="0">
            <a:off x="1028700" y="1028700"/>
            <a:ext cx="16230600" cy="8229600"/>
          </a:xfrm>
          <a:prstGeom prst="rect">
            <a:avLst/>
          </a:prstGeom>
          <a:solidFill>
            <a:srgbClr val="FBFFFC"/>
          </a:solidFill>
        </p:spPr>
      </p:sp>
      <p:grpSp>
        <p:nvGrpSpPr>
          <p:cNvPr name="Group 6" id="6"/>
          <p:cNvGrpSpPr/>
          <p:nvPr/>
        </p:nvGrpSpPr>
        <p:grpSpPr>
          <a:xfrm rot="0">
            <a:off x="5643103" y="4089483"/>
            <a:ext cx="6981449" cy="2108034"/>
            <a:chOff x="0" y="0"/>
            <a:chExt cx="9308598" cy="2810712"/>
          </a:xfrm>
        </p:grpSpPr>
        <p:sp>
          <p:nvSpPr>
            <p:cNvPr name="TextBox 7" id="7"/>
            <p:cNvSpPr txBox="true"/>
            <p:nvPr/>
          </p:nvSpPr>
          <p:spPr>
            <a:xfrm rot="0">
              <a:off x="0" y="2164846"/>
              <a:ext cx="9308598" cy="645866"/>
            </a:xfrm>
            <a:prstGeom prst="rect">
              <a:avLst/>
            </a:prstGeom>
          </p:spPr>
          <p:txBody>
            <a:bodyPr anchor="t" rtlCol="false" tIns="0" lIns="0" bIns="0" rIns="0">
              <a:spAutoFit/>
            </a:bodyPr>
            <a:lstStyle/>
            <a:p>
              <a:pPr>
                <a:lnSpc>
                  <a:spcPts val="3842"/>
                </a:lnSpc>
              </a:pPr>
            </a:p>
          </p:txBody>
        </p:sp>
        <p:sp>
          <p:nvSpPr>
            <p:cNvPr name="TextBox 8" id="8"/>
            <p:cNvSpPr txBox="true"/>
            <p:nvPr/>
          </p:nvSpPr>
          <p:spPr>
            <a:xfrm rot="0">
              <a:off x="0" y="-9525"/>
              <a:ext cx="9308598" cy="1384980"/>
            </a:xfrm>
            <a:prstGeom prst="rect">
              <a:avLst/>
            </a:prstGeom>
          </p:spPr>
          <p:txBody>
            <a:bodyPr anchor="t" rtlCol="false" tIns="0" lIns="0" bIns="0" rIns="0">
              <a:spAutoFit/>
            </a:bodyPr>
            <a:lstStyle/>
            <a:p>
              <a:pPr>
                <a:lnSpc>
                  <a:spcPts val="8136"/>
                </a:lnSpc>
              </a:pPr>
              <a:r>
                <a:rPr lang="en-US" sz="6780" spc="203">
                  <a:solidFill>
                    <a:srgbClr val="F6505C"/>
                  </a:solidFill>
                  <a:latin typeface="Aileron Heavy"/>
                </a:rPr>
                <a:t>Visualisasi Data</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257390" y="1576718"/>
            <a:ext cx="6698708" cy="7564382"/>
          </a:xfrm>
          <a:prstGeom prst="rect">
            <a:avLst/>
          </a:prstGeom>
        </p:spPr>
        <p:txBody>
          <a:bodyPr anchor="t" rtlCol="false" tIns="0" lIns="0" bIns="0" rIns="0">
            <a:spAutoFit/>
          </a:bodyPr>
          <a:lstStyle/>
          <a:p>
            <a:pPr algn="l">
              <a:lnSpc>
                <a:spcPts val="5451"/>
              </a:lnSpc>
            </a:pPr>
            <a:r>
              <a:rPr lang="en-US" sz="3894" spc="77">
                <a:solidFill>
                  <a:srgbClr val="FBFFFC"/>
                </a:solidFill>
                <a:latin typeface="Aileron Regular"/>
              </a:rPr>
              <a:t>Diagram ini menggambarkan perbandingan jumlah kasus bunuh diri dengan jenis kelamin dari tahun 1985 - 2015. Diagram disamping menunjukkan bahwa kasus bunuh diri untuk jenis kelamin pria lebih banyak daripada kasus bunuh diri untuk jenis kelamin perempuan.</a:t>
            </a:r>
          </a:p>
        </p:txBody>
      </p:sp>
      <p:pic>
        <p:nvPicPr>
          <p:cNvPr name="Picture 4" id="4"/>
          <p:cNvPicPr>
            <a:picLocks noChangeAspect="true"/>
          </p:cNvPicPr>
          <p:nvPr/>
        </p:nvPicPr>
        <p:blipFill>
          <a:blip r:embed="rId2"/>
          <a:srcRect l="0" t="0" r="0" b="0"/>
          <a:stretch>
            <a:fillRect/>
          </a:stretch>
        </p:blipFill>
        <p:spPr>
          <a:xfrm flipH="false" flipV="false" rot="0">
            <a:off x="7175004" y="1607860"/>
            <a:ext cx="10945273" cy="177148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380030" y="3682436"/>
            <a:ext cx="10535220" cy="5458663"/>
          </a:xfrm>
          <a:prstGeom prst="rect">
            <a:avLst/>
          </a:prstGeom>
        </p:spPr>
      </p:pic>
      <p:grpSp>
        <p:nvGrpSpPr>
          <p:cNvPr name="Group 6" id="6"/>
          <p:cNvGrpSpPr/>
          <p:nvPr/>
        </p:nvGrpSpPr>
        <p:grpSpPr>
          <a:xfrm rot="0">
            <a:off x="257390" y="449540"/>
            <a:ext cx="16697448" cy="1158320"/>
            <a:chOff x="0" y="0"/>
            <a:chExt cx="22263264" cy="1544427"/>
          </a:xfrm>
        </p:grpSpPr>
        <p:sp>
          <p:nvSpPr>
            <p:cNvPr name="TextBox 7" id="7"/>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Perbandingan Jumlah Kasus Bunuh Diri Antara Pria dan Wanita</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257390" y="2315659"/>
            <a:ext cx="6917614" cy="6825441"/>
          </a:xfrm>
          <a:prstGeom prst="rect">
            <a:avLst/>
          </a:prstGeom>
        </p:spPr>
        <p:txBody>
          <a:bodyPr anchor="t" rtlCol="false" tIns="0" lIns="0" bIns="0" rIns="0">
            <a:spAutoFit/>
          </a:bodyPr>
          <a:lstStyle/>
          <a:p>
            <a:pPr>
              <a:lnSpc>
                <a:spcPts val="4927"/>
              </a:lnSpc>
            </a:pPr>
            <a:r>
              <a:rPr lang="en-US" sz="3519" spc="70">
                <a:solidFill>
                  <a:srgbClr val="FBFFFC"/>
                </a:solidFill>
                <a:latin typeface="Aileron Regular"/>
              </a:rPr>
              <a:t>Diagram ini menggambarkan perbandingan jumlah kasus dengan generasi dari tahun 1985 – 2015. Dari diagram tersebut dapat kita ketahui bahwa dari tahun 1985 – 2015 jumlah kasus bunuh diri terbanyak terjadi pada</a:t>
            </a:r>
          </a:p>
          <a:p>
            <a:pPr algn="l">
              <a:lnSpc>
                <a:spcPts val="4927"/>
              </a:lnSpc>
            </a:pPr>
            <a:r>
              <a:rPr lang="en-US" sz="3519" spc="70">
                <a:solidFill>
                  <a:srgbClr val="FBFFFC"/>
                </a:solidFill>
                <a:latin typeface="Aileron Regular"/>
              </a:rPr>
              <a:t>generasi boomers dan yang paling kecil jumlah nya terjadi pada generasi Z.</a:t>
            </a:r>
          </a:p>
        </p:txBody>
      </p:sp>
      <p:pic>
        <p:nvPicPr>
          <p:cNvPr name="Picture 4" id="4"/>
          <p:cNvPicPr>
            <a:picLocks noChangeAspect="true"/>
          </p:cNvPicPr>
          <p:nvPr/>
        </p:nvPicPr>
        <p:blipFill>
          <a:blip r:embed="rId2"/>
          <a:srcRect l="0" t="0" r="0" b="0"/>
          <a:stretch>
            <a:fillRect/>
          </a:stretch>
        </p:blipFill>
        <p:spPr>
          <a:xfrm flipH="false" flipV="false" rot="0">
            <a:off x="7175004" y="2382334"/>
            <a:ext cx="10688706" cy="172398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694042" y="4435244"/>
            <a:ext cx="8260796" cy="5330065"/>
          </a:xfrm>
          <a:prstGeom prst="rect">
            <a:avLst/>
          </a:prstGeom>
        </p:spPr>
      </p:pic>
      <p:grpSp>
        <p:nvGrpSpPr>
          <p:cNvPr name="Group 6" id="6"/>
          <p:cNvGrpSpPr/>
          <p:nvPr/>
        </p:nvGrpSpPr>
        <p:grpSpPr>
          <a:xfrm rot="0">
            <a:off x="257390" y="449540"/>
            <a:ext cx="16697448" cy="1725158"/>
            <a:chOff x="0" y="0"/>
            <a:chExt cx="22263264" cy="2300210"/>
          </a:xfrm>
        </p:grpSpPr>
        <p:sp>
          <p:nvSpPr>
            <p:cNvPr name="TextBox 7" id="7"/>
            <p:cNvSpPr txBox="true"/>
            <p:nvPr/>
          </p:nvSpPr>
          <p:spPr>
            <a:xfrm rot="0">
              <a:off x="0" y="1945321"/>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1511567"/>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Perbandingan Jumlah Kasus Untuk Setiap Generasi Berdasarkan Generasi</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257390" y="1999197"/>
            <a:ext cx="7256227" cy="6512770"/>
          </a:xfrm>
          <a:prstGeom prst="rect">
            <a:avLst/>
          </a:prstGeom>
        </p:spPr>
        <p:txBody>
          <a:bodyPr anchor="t" rtlCol="false" tIns="0" lIns="0" bIns="0" rIns="0">
            <a:spAutoFit/>
          </a:bodyPr>
          <a:lstStyle/>
          <a:p>
            <a:pPr>
              <a:lnSpc>
                <a:spcPts val="5168"/>
              </a:lnSpc>
            </a:pPr>
            <a:r>
              <a:rPr lang="en-US" sz="3691" spc="73">
                <a:solidFill>
                  <a:srgbClr val="FBFFFC"/>
                </a:solidFill>
                <a:latin typeface="Aileron Regular"/>
              </a:rPr>
              <a:t>Diagram disamping menunjukkan hubungan jumlah kasus bunuh diri dengan kategori umur. Dari diagram tersebut dapat kita ketahui bahwa jumlah kasus bunuh diri terbanyak terjadi pada kategori umur 35 – 54 tahun dan jumlah</a:t>
            </a:r>
          </a:p>
          <a:p>
            <a:pPr>
              <a:lnSpc>
                <a:spcPts val="5168"/>
              </a:lnSpc>
            </a:pPr>
            <a:r>
              <a:rPr lang="en-US" sz="3691" spc="73">
                <a:solidFill>
                  <a:srgbClr val="FBFFFC"/>
                </a:solidFill>
                <a:latin typeface="Aileron Regular"/>
              </a:rPr>
              <a:t>paling sedikit terjadi pada kategori umur 5 – 14 tahun.</a:t>
            </a:r>
          </a:p>
        </p:txBody>
      </p:sp>
      <p:pic>
        <p:nvPicPr>
          <p:cNvPr name="Picture 4" id="4"/>
          <p:cNvPicPr>
            <a:picLocks noChangeAspect="true"/>
          </p:cNvPicPr>
          <p:nvPr/>
        </p:nvPicPr>
        <p:blipFill>
          <a:blip r:embed="rId2"/>
          <a:srcRect l="0" t="0" r="0" b="0"/>
          <a:stretch>
            <a:fillRect/>
          </a:stretch>
        </p:blipFill>
        <p:spPr>
          <a:xfrm flipH="false" flipV="false" rot="0">
            <a:off x="7819442" y="1607860"/>
            <a:ext cx="10140774" cy="340138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610304" y="4895711"/>
            <a:ext cx="8559051" cy="5391289"/>
          </a:xfrm>
          <a:prstGeom prst="rect">
            <a:avLst/>
          </a:prstGeom>
        </p:spPr>
      </p:pic>
      <p:grpSp>
        <p:nvGrpSpPr>
          <p:cNvPr name="Group 6" id="6"/>
          <p:cNvGrpSpPr/>
          <p:nvPr/>
        </p:nvGrpSpPr>
        <p:grpSpPr>
          <a:xfrm rot="0">
            <a:off x="257390" y="449540"/>
            <a:ext cx="16697448" cy="1158320"/>
            <a:chOff x="0" y="0"/>
            <a:chExt cx="22263264" cy="1544427"/>
          </a:xfrm>
        </p:grpSpPr>
        <p:sp>
          <p:nvSpPr>
            <p:cNvPr name="TextBox 7" id="7"/>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Perbandingan Jumlah Kasus Bunuh Diri untuk Setiap Kategori Umur</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257390" y="1363456"/>
            <a:ext cx="6924673" cy="8078728"/>
          </a:xfrm>
          <a:prstGeom prst="rect">
            <a:avLst/>
          </a:prstGeom>
        </p:spPr>
        <p:txBody>
          <a:bodyPr anchor="t" rtlCol="false" tIns="0" lIns="0" bIns="0" rIns="0">
            <a:spAutoFit/>
          </a:bodyPr>
          <a:lstStyle/>
          <a:p>
            <a:pPr>
              <a:lnSpc>
                <a:spcPts val="4932"/>
              </a:lnSpc>
            </a:pPr>
            <a:r>
              <a:rPr lang="en-US" sz="3523" spc="70">
                <a:solidFill>
                  <a:srgbClr val="FBFFFC"/>
                </a:solidFill>
                <a:latin typeface="Aileron Regular"/>
              </a:rPr>
              <a:t>Diagram disamping menunjukkan jumlah kasus bunuh diri dari tahun 1985 – 2015. Diagram disamping menunjukan bahwan dari tahun 1985 – 2000-an jumlah kasus bunuh diri naik, dan dari tahun 2000-an sampai tahun 2015 jumlah kasus bunuh diri turun.</a:t>
            </a:r>
          </a:p>
          <a:p>
            <a:pPr>
              <a:lnSpc>
                <a:spcPts val="4932"/>
              </a:lnSpc>
            </a:pPr>
            <a:r>
              <a:rPr lang="en-US" sz="3523" spc="70">
                <a:solidFill>
                  <a:srgbClr val="FBFFFC"/>
                </a:solidFill>
                <a:latin typeface="Aileron Regular"/>
              </a:rPr>
              <a:t>Jika kita lihat jumlah kasus bunuh diri dari tahun 1985 – 2015, maka jumlah kasus bunuh diri naik</a:t>
            </a:r>
          </a:p>
        </p:txBody>
      </p:sp>
      <p:pic>
        <p:nvPicPr>
          <p:cNvPr name="Picture 4" id="4"/>
          <p:cNvPicPr>
            <a:picLocks noChangeAspect="true"/>
          </p:cNvPicPr>
          <p:nvPr/>
        </p:nvPicPr>
        <p:blipFill>
          <a:blip r:embed="rId2"/>
          <a:srcRect l="0" t="0" r="0" b="0"/>
          <a:stretch>
            <a:fillRect/>
          </a:stretch>
        </p:blipFill>
        <p:spPr>
          <a:xfrm flipH="false" flipV="false" rot="0">
            <a:off x="6933289" y="1607860"/>
            <a:ext cx="11186278" cy="80529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036602" y="2562813"/>
            <a:ext cx="10979652" cy="5161375"/>
          </a:xfrm>
          <a:prstGeom prst="rect">
            <a:avLst/>
          </a:prstGeom>
        </p:spPr>
      </p:pic>
      <p:grpSp>
        <p:nvGrpSpPr>
          <p:cNvPr name="Group 6" id="6"/>
          <p:cNvGrpSpPr/>
          <p:nvPr/>
        </p:nvGrpSpPr>
        <p:grpSpPr>
          <a:xfrm rot="0">
            <a:off x="257390" y="449540"/>
            <a:ext cx="16697448" cy="1158320"/>
            <a:chOff x="0" y="0"/>
            <a:chExt cx="22263264" cy="1544427"/>
          </a:xfrm>
        </p:grpSpPr>
        <p:sp>
          <p:nvSpPr>
            <p:cNvPr name="TextBox 7" id="7"/>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Jumlah kasus bunuh diri dari tahun 1985 - 2015</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pic>
        <p:nvPicPr>
          <p:cNvPr name="Picture 3" id="3"/>
          <p:cNvPicPr>
            <a:picLocks noChangeAspect="true"/>
          </p:cNvPicPr>
          <p:nvPr/>
        </p:nvPicPr>
        <p:blipFill>
          <a:blip r:embed="rId2"/>
          <a:srcRect l="0" t="0" r="0" b="0"/>
          <a:stretch>
            <a:fillRect/>
          </a:stretch>
        </p:blipFill>
        <p:spPr>
          <a:xfrm flipH="false" flipV="false" rot="0">
            <a:off x="0" y="2252692"/>
            <a:ext cx="7465437" cy="578161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465437" y="2425505"/>
            <a:ext cx="10822563" cy="5435991"/>
          </a:xfrm>
          <a:prstGeom prst="rect">
            <a:avLst/>
          </a:prstGeom>
        </p:spPr>
      </p:pic>
      <p:grpSp>
        <p:nvGrpSpPr>
          <p:cNvPr name="Group 5" id="5"/>
          <p:cNvGrpSpPr/>
          <p:nvPr/>
        </p:nvGrpSpPr>
        <p:grpSpPr>
          <a:xfrm rot="0">
            <a:off x="257390" y="449540"/>
            <a:ext cx="16697448" cy="1158320"/>
            <a:chOff x="0" y="0"/>
            <a:chExt cx="22263264" cy="1544427"/>
          </a:xfrm>
        </p:grpSpPr>
        <p:sp>
          <p:nvSpPr>
            <p:cNvPr name="TextBox 6" id="6"/>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7" id="7"/>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Jumlah Kasus Bunuh Diri dan Populasi Negara Singapura Per Tahun</a:t>
              </a: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249289" y="3798612"/>
            <a:ext cx="17789421" cy="3025224"/>
          </a:xfrm>
          <a:prstGeom prst="rect">
            <a:avLst/>
          </a:prstGeom>
          <a:solidFill>
            <a:srgbClr val="F6505C"/>
          </a:solidFill>
        </p:spPr>
      </p:sp>
      <p:grpSp>
        <p:nvGrpSpPr>
          <p:cNvPr name="Group 3" id="3"/>
          <p:cNvGrpSpPr/>
          <p:nvPr/>
        </p:nvGrpSpPr>
        <p:grpSpPr>
          <a:xfrm rot="0">
            <a:off x="257390" y="449540"/>
            <a:ext cx="16697448" cy="1158320"/>
            <a:chOff x="0" y="0"/>
            <a:chExt cx="22263264" cy="1544427"/>
          </a:xfrm>
        </p:grpSpPr>
        <p:sp>
          <p:nvSpPr>
            <p:cNvPr name="TextBox 4" id="4"/>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5" id="5"/>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Jumlah Kasus Bunuh Diri dan Populasi Negara Singapura Per Tahun</a:t>
              </a:r>
            </a:p>
          </p:txBody>
        </p:sp>
      </p:grpSp>
      <p:sp>
        <p:nvSpPr>
          <p:cNvPr name="TextBox 6" id="6"/>
          <p:cNvSpPr txBox="true"/>
          <p:nvPr/>
        </p:nvSpPr>
        <p:spPr>
          <a:xfrm rot="0">
            <a:off x="8101" y="4468261"/>
            <a:ext cx="18288000" cy="1685925"/>
          </a:xfrm>
          <a:prstGeom prst="rect">
            <a:avLst/>
          </a:prstGeom>
        </p:spPr>
        <p:txBody>
          <a:bodyPr anchor="t" rtlCol="false" tIns="0" lIns="0" bIns="0" rIns="0">
            <a:spAutoFit/>
          </a:bodyPr>
          <a:lstStyle/>
          <a:p>
            <a:pPr algn="ctr">
              <a:lnSpc>
                <a:spcPts val="4471"/>
              </a:lnSpc>
              <a:spcBef>
                <a:spcPct val="0"/>
              </a:spcBef>
            </a:pPr>
            <a:r>
              <a:rPr lang="en-US" sz="3725" spc="111">
                <a:solidFill>
                  <a:srgbClr val="FBFFFC"/>
                </a:solidFill>
                <a:latin typeface="Aileron Regular"/>
              </a:rPr>
              <a:t>Dari visualisasi yang kita lakukan, dapat kita ketahui bahwa jumlah populasi negara Singapura dari tahun ke tahun selalu mengalami kenaikan. Sedangkan untuk jumlah kasus bunuh diri nya dari tahun ke tahun selalu naik turun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257390" y="1878460"/>
            <a:ext cx="6924673" cy="4339557"/>
          </a:xfrm>
          <a:prstGeom prst="rect">
            <a:avLst/>
          </a:prstGeom>
        </p:spPr>
        <p:txBody>
          <a:bodyPr anchor="t" rtlCol="false" tIns="0" lIns="0" bIns="0" rIns="0">
            <a:spAutoFit/>
          </a:bodyPr>
          <a:lstStyle/>
          <a:p>
            <a:pPr>
              <a:lnSpc>
                <a:spcPts val="4932"/>
              </a:lnSpc>
            </a:pPr>
            <a:r>
              <a:rPr lang="en-US" sz="3523" spc="70">
                <a:solidFill>
                  <a:srgbClr val="FBFFFC"/>
                </a:solidFill>
                <a:latin typeface="Aileron Regular"/>
              </a:rPr>
              <a:t>Pie Chart disamping menunjukkan jumlah data untuk setiap generasi. Dari pie chart disamping dapat kita ketahui bahwa generasi paling banyak yaitu generasi X dan yang paling sedikit adalah generasi Z</a:t>
            </a:r>
          </a:p>
        </p:txBody>
      </p:sp>
      <p:pic>
        <p:nvPicPr>
          <p:cNvPr name="Picture 4" id="4"/>
          <p:cNvPicPr>
            <a:picLocks noChangeAspect="true"/>
          </p:cNvPicPr>
          <p:nvPr/>
        </p:nvPicPr>
        <p:blipFill>
          <a:blip r:embed="rId2"/>
          <a:srcRect l="0" t="0" r="0" b="0"/>
          <a:stretch>
            <a:fillRect/>
          </a:stretch>
        </p:blipFill>
        <p:spPr>
          <a:xfrm flipH="false" flipV="false" rot="0">
            <a:off x="7482472" y="1945135"/>
            <a:ext cx="10805528" cy="180405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678483" y="3928235"/>
            <a:ext cx="6413507" cy="5513950"/>
          </a:xfrm>
          <a:prstGeom prst="rect">
            <a:avLst/>
          </a:prstGeom>
        </p:spPr>
      </p:pic>
      <p:grpSp>
        <p:nvGrpSpPr>
          <p:cNvPr name="Group 6" id="6"/>
          <p:cNvGrpSpPr/>
          <p:nvPr/>
        </p:nvGrpSpPr>
        <p:grpSpPr>
          <a:xfrm rot="0">
            <a:off x="257390" y="449540"/>
            <a:ext cx="16697448" cy="1158320"/>
            <a:chOff x="0" y="0"/>
            <a:chExt cx="22263264" cy="1544427"/>
          </a:xfrm>
        </p:grpSpPr>
        <p:sp>
          <p:nvSpPr>
            <p:cNvPr name="TextBox 7" id="7"/>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Pie Chart Banyaknya Data untuk Setiap Generasi</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991818" y="9442185"/>
            <a:ext cx="5853083" cy="2857500"/>
          </a:xfrm>
          <a:prstGeom prst="rect">
            <a:avLst/>
          </a:prstGeom>
          <a:solidFill>
            <a:srgbClr val="F6505C"/>
          </a:solidFill>
        </p:spPr>
      </p:sp>
      <p:sp>
        <p:nvSpPr>
          <p:cNvPr name="TextBox 3" id="3"/>
          <p:cNvSpPr txBox="true"/>
          <p:nvPr/>
        </p:nvSpPr>
        <p:spPr>
          <a:xfrm rot="0">
            <a:off x="61712" y="1878460"/>
            <a:ext cx="7420760" cy="7455533"/>
          </a:xfrm>
          <a:prstGeom prst="rect">
            <a:avLst/>
          </a:prstGeom>
        </p:spPr>
        <p:txBody>
          <a:bodyPr anchor="t" rtlCol="false" tIns="0" lIns="0" bIns="0" rIns="0">
            <a:spAutoFit/>
          </a:bodyPr>
          <a:lstStyle/>
          <a:p>
            <a:pPr>
              <a:lnSpc>
                <a:spcPts val="4932"/>
              </a:lnSpc>
            </a:pPr>
            <a:r>
              <a:rPr lang="en-US" sz="3523" spc="70">
                <a:solidFill>
                  <a:srgbClr val="FBFFFC"/>
                </a:solidFill>
                <a:latin typeface="Aileron Regular"/>
              </a:rPr>
              <a:t>Pie chart disamping menunjukkan kasus bunuh diri berdasarkan jenis kelamin dan umur. Dari pie chart tersebut dapat kita ketahui bahwa untuk pria jumlah kasus bunuh diri paling banyak terjadi pada usia 25–54 tahun dan paling sedikit terjadi pada usia 5–24 tahun. Sedangkan pada jenis kelamin wanita kasus bunuh diri terbanyak terjadi pada usia 25–54 tahun dan paling sedikit terjadi pada usia 5 - 24 tahun.</a:t>
            </a:r>
          </a:p>
        </p:txBody>
      </p:sp>
      <p:pic>
        <p:nvPicPr>
          <p:cNvPr name="Picture 4" id="4"/>
          <p:cNvPicPr>
            <a:picLocks noChangeAspect="true"/>
          </p:cNvPicPr>
          <p:nvPr/>
        </p:nvPicPr>
        <p:blipFill>
          <a:blip r:embed="rId2"/>
          <a:srcRect l="0" t="0" r="0" b="0"/>
          <a:stretch>
            <a:fillRect/>
          </a:stretch>
        </p:blipFill>
        <p:spPr>
          <a:xfrm flipH="false" flipV="false" rot="0">
            <a:off x="7482472" y="1945135"/>
            <a:ext cx="10969370" cy="232255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686248" y="4593841"/>
            <a:ext cx="10561819" cy="4848343"/>
          </a:xfrm>
          <a:prstGeom prst="rect">
            <a:avLst/>
          </a:prstGeom>
        </p:spPr>
      </p:pic>
      <p:grpSp>
        <p:nvGrpSpPr>
          <p:cNvPr name="Group 6" id="6"/>
          <p:cNvGrpSpPr/>
          <p:nvPr/>
        </p:nvGrpSpPr>
        <p:grpSpPr>
          <a:xfrm rot="0">
            <a:off x="257390" y="449540"/>
            <a:ext cx="16697448" cy="1158320"/>
            <a:chOff x="0" y="0"/>
            <a:chExt cx="22263264" cy="1544427"/>
          </a:xfrm>
        </p:grpSpPr>
        <p:sp>
          <p:nvSpPr>
            <p:cNvPr name="TextBox 7" id="7"/>
            <p:cNvSpPr txBox="true"/>
            <p:nvPr/>
          </p:nvSpPr>
          <p:spPr>
            <a:xfrm rot="0">
              <a:off x="0" y="1189537"/>
              <a:ext cx="22263264" cy="354890"/>
            </a:xfrm>
            <a:prstGeom prst="rect">
              <a:avLst/>
            </a:prstGeom>
          </p:spPr>
          <p:txBody>
            <a:bodyPr anchor="t" rtlCol="false" tIns="0" lIns="0" bIns="0" rIns="0">
              <a:spAutoFit/>
            </a:bodyPr>
            <a:lstStyle/>
            <a:p>
              <a:pPr>
                <a:lnSpc>
                  <a:spcPts val="2111"/>
                </a:lnSpc>
              </a:pPr>
            </a:p>
          </p:txBody>
        </p:sp>
        <p:sp>
          <p:nvSpPr>
            <p:cNvPr name="TextBox 8" id="8"/>
            <p:cNvSpPr txBox="true"/>
            <p:nvPr/>
          </p:nvSpPr>
          <p:spPr>
            <a:xfrm rot="0">
              <a:off x="0" y="0"/>
              <a:ext cx="22263264" cy="755783"/>
            </a:xfrm>
            <a:prstGeom prst="rect">
              <a:avLst/>
            </a:prstGeom>
          </p:spPr>
          <p:txBody>
            <a:bodyPr anchor="t" rtlCol="false" tIns="0" lIns="0" bIns="0" rIns="0">
              <a:spAutoFit/>
            </a:bodyPr>
            <a:lstStyle/>
            <a:p>
              <a:pPr>
                <a:lnSpc>
                  <a:spcPts val="4471"/>
                </a:lnSpc>
              </a:pPr>
              <a:r>
                <a:rPr lang="en-US" sz="3725" spc="111">
                  <a:solidFill>
                    <a:srgbClr val="F6505C"/>
                  </a:solidFill>
                  <a:latin typeface="Aileron Heavy"/>
                </a:rPr>
                <a:t>Pie Chart Kasus Bunuh Diri Berdasarkan Jenis Kelamin dan Umur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936272" y="6852920"/>
            <a:ext cx="19739390" cy="5295900"/>
          </a:xfrm>
          <a:prstGeom prst="rect">
            <a:avLst/>
          </a:prstGeom>
          <a:solidFill>
            <a:srgbClr val="254769"/>
          </a:solidFill>
        </p:spPr>
      </p:sp>
      <p:pic>
        <p:nvPicPr>
          <p:cNvPr name="Picture 3" id="3"/>
          <p:cNvPicPr>
            <a:picLocks noChangeAspect="true"/>
          </p:cNvPicPr>
          <p:nvPr/>
        </p:nvPicPr>
        <p:blipFill>
          <a:blip r:embed="rId2"/>
          <a:srcRect l="0" t="0" r="0" b="0"/>
          <a:stretch>
            <a:fillRect/>
          </a:stretch>
        </p:blipFill>
        <p:spPr>
          <a:xfrm flipH="false" flipV="false" rot="0">
            <a:off x="1028700" y="1836604"/>
            <a:ext cx="5595058" cy="1319160"/>
          </a:xfrm>
          <a:prstGeom prst="rect">
            <a:avLst/>
          </a:prstGeom>
        </p:spPr>
      </p:pic>
      <p:pic>
        <p:nvPicPr>
          <p:cNvPr name="Picture 4" id="4"/>
          <p:cNvPicPr>
            <a:picLocks noChangeAspect="true"/>
          </p:cNvPicPr>
          <p:nvPr/>
        </p:nvPicPr>
        <p:blipFill>
          <a:blip r:embed="rId3"/>
          <a:srcRect l="0" t="2396" r="0" b="2396"/>
          <a:stretch>
            <a:fillRect/>
          </a:stretch>
        </p:blipFill>
        <p:spPr>
          <a:xfrm flipH="false" flipV="false" rot="0">
            <a:off x="9747098" y="1836604"/>
            <a:ext cx="3081706" cy="1669769"/>
          </a:xfrm>
          <a:prstGeom prst="rect">
            <a:avLst/>
          </a:prstGeom>
        </p:spPr>
      </p:pic>
      <p:sp>
        <p:nvSpPr>
          <p:cNvPr name="TextBox 5" id="5"/>
          <p:cNvSpPr txBox="true"/>
          <p:nvPr/>
        </p:nvSpPr>
        <p:spPr>
          <a:xfrm rot="0">
            <a:off x="1028700" y="962025"/>
            <a:ext cx="5959828" cy="518509"/>
          </a:xfrm>
          <a:prstGeom prst="rect">
            <a:avLst/>
          </a:prstGeom>
        </p:spPr>
        <p:txBody>
          <a:bodyPr anchor="t" rtlCol="false" tIns="0" lIns="0" bIns="0" rIns="0">
            <a:spAutoFit/>
          </a:bodyPr>
          <a:lstStyle/>
          <a:p>
            <a:pPr algn="just" marL="643931" indent="-321966" lvl="1">
              <a:lnSpc>
                <a:spcPts val="4175"/>
              </a:lnSpc>
              <a:buFont typeface="Arial"/>
              <a:buChar char="•"/>
            </a:pPr>
            <a:r>
              <a:rPr lang="en-US" sz="2982" spc="59">
                <a:solidFill>
                  <a:srgbClr val="FBFFFC"/>
                </a:solidFill>
                <a:latin typeface="Aileron Regular"/>
              </a:rPr>
              <a:t>Loading Data :</a:t>
            </a:r>
          </a:p>
        </p:txBody>
      </p:sp>
      <p:sp>
        <p:nvSpPr>
          <p:cNvPr name="TextBox 6" id="6"/>
          <p:cNvSpPr txBox="true"/>
          <p:nvPr/>
        </p:nvSpPr>
        <p:spPr>
          <a:xfrm rot="0">
            <a:off x="9144000" y="790503"/>
            <a:ext cx="5959828" cy="1046101"/>
          </a:xfrm>
          <a:prstGeom prst="rect">
            <a:avLst/>
          </a:prstGeom>
        </p:spPr>
        <p:txBody>
          <a:bodyPr anchor="t" rtlCol="false" tIns="0" lIns="0" bIns="0" rIns="0">
            <a:spAutoFit/>
          </a:bodyPr>
          <a:lstStyle/>
          <a:p>
            <a:pPr algn="just" marL="643931" indent="-321966" lvl="1">
              <a:lnSpc>
                <a:spcPts val="4175"/>
              </a:lnSpc>
              <a:buFont typeface="Arial"/>
              <a:buChar char="•"/>
            </a:pPr>
            <a:r>
              <a:rPr lang="en-US" sz="2982" spc="59">
                <a:solidFill>
                  <a:srgbClr val="FBFFFC"/>
                </a:solidFill>
                <a:latin typeface="Aileron Regular"/>
              </a:rPr>
              <a:t>Dimensi Data : 27820 baris dan 12 kolom</a:t>
            </a:r>
          </a:p>
        </p:txBody>
      </p:sp>
      <p:grpSp>
        <p:nvGrpSpPr>
          <p:cNvPr name="Group 7" id="7"/>
          <p:cNvGrpSpPr/>
          <p:nvPr/>
        </p:nvGrpSpPr>
        <p:grpSpPr>
          <a:xfrm rot="0">
            <a:off x="-1287845" y="9323070"/>
            <a:ext cx="20432005" cy="1333500"/>
            <a:chOff x="0" y="0"/>
            <a:chExt cx="27242673" cy="1778000"/>
          </a:xfrm>
        </p:grpSpPr>
        <p:sp>
          <p:nvSpPr>
            <p:cNvPr name="AutoShape 8" id="8"/>
            <p:cNvSpPr/>
            <p:nvPr/>
          </p:nvSpPr>
          <p:spPr>
            <a:xfrm rot="0">
              <a:off x="0" y="0"/>
              <a:ext cx="27242673" cy="1778000"/>
            </a:xfrm>
            <a:prstGeom prst="rect">
              <a:avLst/>
            </a:prstGeom>
            <a:solidFill>
              <a:srgbClr val="F6505C"/>
            </a:solidFill>
          </p:spPr>
        </p:sp>
        <p:sp>
          <p:nvSpPr>
            <p:cNvPr name="TextBox 9" id="9"/>
            <p:cNvSpPr txBox="true"/>
            <p:nvPr/>
          </p:nvSpPr>
          <p:spPr>
            <a:xfrm rot="0">
              <a:off x="3776694" y="325120"/>
              <a:ext cx="19117004" cy="563880"/>
            </a:xfrm>
            <a:prstGeom prst="rect">
              <a:avLst/>
            </a:prstGeom>
          </p:spPr>
          <p:txBody>
            <a:bodyPr anchor="t" rtlCol="false" tIns="0" lIns="0" bIns="0" rIns="0">
              <a:spAutoFit/>
            </a:bodyPr>
            <a:lstStyle/>
            <a:p>
              <a:pPr algn="ctr">
                <a:lnSpc>
                  <a:spcPts val="3600"/>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grpSp>
        <p:nvGrpSpPr>
          <p:cNvPr name="Group 2" id="2"/>
          <p:cNvGrpSpPr/>
          <p:nvPr/>
        </p:nvGrpSpPr>
        <p:grpSpPr>
          <a:xfrm rot="0">
            <a:off x="-467374" y="-460014"/>
            <a:ext cx="19202401" cy="5205119"/>
            <a:chOff x="0" y="0"/>
            <a:chExt cx="25603202" cy="694015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595" t="54911" r="0" b="0"/>
            <a:stretch>
              <a:fillRect/>
            </a:stretch>
          </p:blipFill>
          <p:spPr>
            <a:xfrm flipH="false" flipV="false" rot="0">
              <a:off x="0" y="0"/>
              <a:ext cx="12838025" cy="69401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55571" r="16771" b="0"/>
            <a:stretch>
              <a:fillRect/>
            </a:stretch>
          </p:blipFill>
          <p:spPr>
            <a:xfrm flipH="false" flipV="false" rot="0">
              <a:off x="12792305" y="101600"/>
              <a:ext cx="12810897" cy="6838559"/>
            </a:xfrm>
            <a:prstGeom prst="rect">
              <a:avLst/>
            </a:prstGeom>
          </p:spPr>
        </p:pic>
      </p:grpSp>
      <p:sp>
        <p:nvSpPr>
          <p:cNvPr name="AutoShape 5" id="5"/>
          <p:cNvSpPr/>
          <p:nvPr/>
        </p:nvSpPr>
        <p:spPr>
          <a:xfrm rot="0">
            <a:off x="1028700" y="1028700"/>
            <a:ext cx="16230600" cy="8229600"/>
          </a:xfrm>
          <a:prstGeom prst="rect">
            <a:avLst/>
          </a:prstGeom>
          <a:solidFill>
            <a:srgbClr val="FBFFFC"/>
          </a:solidFill>
        </p:spPr>
      </p:sp>
      <p:grpSp>
        <p:nvGrpSpPr>
          <p:cNvPr name="Group 6" id="6"/>
          <p:cNvGrpSpPr/>
          <p:nvPr/>
        </p:nvGrpSpPr>
        <p:grpSpPr>
          <a:xfrm rot="0">
            <a:off x="6202182" y="4089483"/>
            <a:ext cx="5863290" cy="2108034"/>
            <a:chOff x="0" y="0"/>
            <a:chExt cx="7817721" cy="2810712"/>
          </a:xfrm>
        </p:grpSpPr>
        <p:sp>
          <p:nvSpPr>
            <p:cNvPr name="TextBox 7" id="7"/>
            <p:cNvSpPr txBox="true"/>
            <p:nvPr/>
          </p:nvSpPr>
          <p:spPr>
            <a:xfrm rot="0">
              <a:off x="0" y="2164846"/>
              <a:ext cx="7817721" cy="645866"/>
            </a:xfrm>
            <a:prstGeom prst="rect">
              <a:avLst/>
            </a:prstGeom>
          </p:spPr>
          <p:txBody>
            <a:bodyPr anchor="t" rtlCol="false" tIns="0" lIns="0" bIns="0" rIns="0">
              <a:spAutoFit/>
            </a:bodyPr>
            <a:lstStyle/>
            <a:p>
              <a:pPr>
                <a:lnSpc>
                  <a:spcPts val="3842"/>
                </a:lnSpc>
              </a:pPr>
            </a:p>
          </p:txBody>
        </p:sp>
        <p:sp>
          <p:nvSpPr>
            <p:cNvPr name="TextBox 8" id="8"/>
            <p:cNvSpPr txBox="true"/>
            <p:nvPr/>
          </p:nvSpPr>
          <p:spPr>
            <a:xfrm rot="0">
              <a:off x="0" y="-9525"/>
              <a:ext cx="7817721" cy="1384980"/>
            </a:xfrm>
            <a:prstGeom prst="rect">
              <a:avLst/>
            </a:prstGeom>
          </p:spPr>
          <p:txBody>
            <a:bodyPr anchor="t" rtlCol="false" tIns="0" lIns="0" bIns="0" rIns="0">
              <a:spAutoFit/>
            </a:bodyPr>
            <a:lstStyle/>
            <a:p>
              <a:pPr>
                <a:lnSpc>
                  <a:spcPts val="8136"/>
                </a:lnSpc>
              </a:pPr>
              <a:r>
                <a:rPr lang="en-US" sz="6780" spc="203">
                  <a:solidFill>
                    <a:srgbClr val="F6505C"/>
                  </a:solidFill>
                  <a:latin typeface="Aileron Heavy"/>
                </a:rPr>
                <a:t>Korelasi Data</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063553" y="1638971"/>
            <a:ext cx="8080447" cy="58554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597950" y="2511508"/>
            <a:ext cx="9011653" cy="145089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275968" y="4956083"/>
            <a:ext cx="6521727" cy="53126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322070" y="5790072"/>
            <a:ext cx="8429523" cy="149114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44848" y="6819900"/>
            <a:ext cx="6754970" cy="461315"/>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850915" y="7693695"/>
            <a:ext cx="7742835" cy="1304654"/>
          </a:xfrm>
          <a:prstGeom prst="rect">
            <a:avLst/>
          </a:prstGeom>
        </p:spPr>
      </p:pic>
      <p:sp>
        <p:nvSpPr>
          <p:cNvPr name="TextBox 10" id="10"/>
          <p:cNvSpPr txBox="true"/>
          <p:nvPr/>
        </p:nvSpPr>
        <p:spPr>
          <a:xfrm rot="0">
            <a:off x="11300564" y="4206111"/>
            <a:ext cx="6472535"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suicides/100k pop </a:t>
            </a:r>
          </a:p>
        </p:txBody>
      </p:sp>
      <p:sp>
        <p:nvSpPr>
          <p:cNvPr name="TextBox 11" id="11"/>
          <p:cNvSpPr txBox="true"/>
          <p:nvPr/>
        </p:nvSpPr>
        <p:spPr>
          <a:xfrm rot="0">
            <a:off x="3125391" y="738187"/>
            <a:ext cx="5418534"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suicide_no </a:t>
            </a:r>
          </a:p>
        </p:txBody>
      </p:sp>
      <p:sp>
        <p:nvSpPr>
          <p:cNvPr name="TextBox 12" id="12"/>
          <p:cNvSpPr txBox="true"/>
          <p:nvPr/>
        </p:nvSpPr>
        <p:spPr>
          <a:xfrm rot="0">
            <a:off x="1533215" y="6111526"/>
            <a:ext cx="5549503"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HDI for year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640634" y="2204151"/>
            <a:ext cx="8503366" cy="209525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825809" y="6239906"/>
            <a:ext cx="10462191" cy="2503453"/>
          </a:xfrm>
          <a:prstGeom prst="rect">
            <a:avLst/>
          </a:prstGeom>
        </p:spPr>
      </p:pic>
      <p:sp>
        <p:nvSpPr>
          <p:cNvPr name="TextBox 6" id="6"/>
          <p:cNvSpPr txBox="true"/>
          <p:nvPr/>
        </p:nvSpPr>
        <p:spPr>
          <a:xfrm rot="0">
            <a:off x="10368399" y="5224463"/>
            <a:ext cx="5377011"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population</a:t>
            </a:r>
          </a:p>
        </p:txBody>
      </p:sp>
      <p:sp>
        <p:nvSpPr>
          <p:cNvPr name="TextBox 7" id="7"/>
          <p:cNvSpPr txBox="true"/>
          <p:nvPr/>
        </p:nvSpPr>
        <p:spPr>
          <a:xfrm rot="0">
            <a:off x="1480261" y="1319799"/>
            <a:ext cx="6484144"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gdp_per_capita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640634" y="2204151"/>
            <a:ext cx="8503366" cy="209525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825809" y="6239906"/>
            <a:ext cx="10462191" cy="2503453"/>
          </a:xfrm>
          <a:prstGeom prst="rect">
            <a:avLst/>
          </a:prstGeom>
        </p:spPr>
      </p:pic>
      <p:sp>
        <p:nvSpPr>
          <p:cNvPr name="TextBox 6" id="6"/>
          <p:cNvSpPr txBox="true"/>
          <p:nvPr/>
        </p:nvSpPr>
        <p:spPr>
          <a:xfrm rot="0">
            <a:off x="10368399" y="5224463"/>
            <a:ext cx="5377011"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population</a:t>
            </a:r>
          </a:p>
        </p:txBody>
      </p:sp>
      <p:sp>
        <p:nvSpPr>
          <p:cNvPr name="TextBox 7" id="7"/>
          <p:cNvSpPr txBox="true"/>
          <p:nvPr/>
        </p:nvSpPr>
        <p:spPr>
          <a:xfrm rot="0">
            <a:off x="1480261" y="1319799"/>
            <a:ext cx="6484144"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year dengan gdp_per_capita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0" y="2191649"/>
            <a:ext cx="10454432" cy="277286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574641" y="6027241"/>
            <a:ext cx="10446659" cy="2649243"/>
          </a:xfrm>
          <a:prstGeom prst="rect">
            <a:avLst/>
          </a:prstGeom>
        </p:spPr>
      </p:pic>
      <p:sp>
        <p:nvSpPr>
          <p:cNvPr name="TextBox 6" id="6"/>
          <p:cNvSpPr txBox="true"/>
          <p:nvPr/>
        </p:nvSpPr>
        <p:spPr>
          <a:xfrm rot="0">
            <a:off x="9310826" y="5224463"/>
            <a:ext cx="7492157"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HDI for year dengan gdp_per_capita ($)</a:t>
            </a:r>
          </a:p>
        </p:txBody>
      </p:sp>
      <p:sp>
        <p:nvSpPr>
          <p:cNvPr name="TextBox 7" id="7"/>
          <p:cNvSpPr txBox="true"/>
          <p:nvPr/>
        </p:nvSpPr>
        <p:spPr>
          <a:xfrm rot="0">
            <a:off x="514739" y="1319799"/>
            <a:ext cx="8415189"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suicides/100k pop dengan gdp_per_capita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86542" y="2996292"/>
            <a:ext cx="10423258" cy="185723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02935" y="2002224"/>
            <a:ext cx="10190470" cy="57994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7880526" y="5787599"/>
            <a:ext cx="10140774" cy="61267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7566868" y="6819900"/>
            <a:ext cx="10454432" cy="1873554"/>
          </a:xfrm>
          <a:prstGeom prst="rect">
            <a:avLst/>
          </a:prstGeom>
        </p:spPr>
      </p:pic>
      <p:sp>
        <p:nvSpPr>
          <p:cNvPr name="TextBox 8" id="8"/>
          <p:cNvSpPr txBox="true"/>
          <p:nvPr/>
        </p:nvSpPr>
        <p:spPr>
          <a:xfrm rot="0">
            <a:off x="9338806" y="5224463"/>
            <a:ext cx="7436197"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suicides_no dengan suicides/100k pop</a:t>
            </a:r>
          </a:p>
        </p:txBody>
      </p:sp>
      <p:sp>
        <p:nvSpPr>
          <p:cNvPr name="TextBox 9" id="9"/>
          <p:cNvSpPr txBox="true"/>
          <p:nvPr/>
        </p:nvSpPr>
        <p:spPr>
          <a:xfrm rot="0">
            <a:off x="969557" y="1319799"/>
            <a:ext cx="7505551"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suicides_no dengan gdp_per_capita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260649" y="2235147"/>
            <a:ext cx="10442767" cy="250250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562987" y="5902997"/>
            <a:ext cx="10458313" cy="2600546"/>
          </a:xfrm>
          <a:prstGeom prst="rect">
            <a:avLst/>
          </a:prstGeom>
        </p:spPr>
      </p:pic>
      <p:sp>
        <p:nvSpPr>
          <p:cNvPr name="TextBox 6" id="6"/>
          <p:cNvSpPr txBox="true"/>
          <p:nvPr/>
        </p:nvSpPr>
        <p:spPr>
          <a:xfrm rot="0">
            <a:off x="9368125" y="5224463"/>
            <a:ext cx="7377559"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population dengan gdp_per_capita ($)</a:t>
            </a:r>
          </a:p>
        </p:txBody>
      </p:sp>
      <p:sp>
        <p:nvSpPr>
          <p:cNvPr name="TextBox 7" id="7"/>
          <p:cNvSpPr txBox="true"/>
          <p:nvPr/>
        </p:nvSpPr>
        <p:spPr>
          <a:xfrm rot="0">
            <a:off x="1523124" y="1319799"/>
            <a:ext cx="6398419" cy="323850"/>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suicides_no dengan population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sp>
        <p:nvSpPr>
          <p:cNvPr name="AutoShape 3" id="3"/>
          <p:cNvSpPr/>
          <p:nvPr/>
        </p:nvSpPr>
        <p:spPr>
          <a:xfrm rot="0">
            <a:off x="10322070" y="-148224"/>
            <a:ext cx="8613212" cy="1791872"/>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169014" y="2197604"/>
            <a:ext cx="10458313" cy="275021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361204" y="6043392"/>
            <a:ext cx="10446659" cy="2837132"/>
          </a:xfrm>
          <a:prstGeom prst="rect">
            <a:avLst/>
          </a:prstGeom>
        </p:spPr>
      </p:pic>
      <p:sp>
        <p:nvSpPr>
          <p:cNvPr name="TextBox 6" id="6"/>
          <p:cNvSpPr txBox="true"/>
          <p:nvPr/>
        </p:nvSpPr>
        <p:spPr>
          <a:xfrm rot="0">
            <a:off x="9899144" y="5224463"/>
            <a:ext cx="6315521" cy="638175"/>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suicides/100k pop dengan HDI</a:t>
            </a:r>
          </a:p>
          <a:p>
            <a:pPr algn="ctr">
              <a:lnSpc>
                <a:spcPts val="2520"/>
              </a:lnSpc>
              <a:spcBef>
                <a:spcPct val="0"/>
              </a:spcBef>
            </a:pPr>
            <a:r>
              <a:rPr lang="en-US" sz="2100" spc="63">
                <a:solidFill>
                  <a:srgbClr val="FFFFFF"/>
                </a:solidFill>
                <a:latin typeface="Aileron Heavy"/>
              </a:rPr>
              <a:t>for year</a:t>
            </a:r>
          </a:p>
        </p:txBody>
      </p:sp>
      <p:sp>
        <p:nvSpPr>
          <p:cNvPr name="TextBox 7" id="7"/>
          <p:cNvSpPr txBox="true"/>
          <p:nvPr/>
        </p:nvSpPr>
        <p:spPr>
          <a:xfrm rot="0">
            <a:off x="2083462" y="1319799"/>
            <a:ext cx="5277743" cy="638175"/>
          </a:xfrm>
          <a:prstGeom prst="rect">
            <a:avLst/>
          </a:prstGeom>
        </p:spPr>
        <p:txBody>
          <a:bodyPr anchor="t" rtlCol="false" tIns="0" lIns="0" bIns="0" rIns="0">
            <a:spAutoFit/>
          </a:bodyPr>
          <a:lstStyle/>
          <a:p>
            <a:pPr algn="ctr">
              <a:lnSpc>
                <a:spcPts val="2520"/>
              </a:lnSpc>
              <a:spcBef>
                <a:spcPct val="0"/>
              </a:spcBef>
            </a:pPr>
            <a:r>
              <a:rPr lang="en-US" sz="2100" spc="63">
                <a:solidFill>
                  <a:srgbClr val="FFFFFF"/>
                </a:solidFill>
                <a:latin typeface="Aileron Heavy"/>
              </a:rPr>
              <a:t>Korelasi antara population dengan HDI</a:t>
            </a:r>
          </a:p>
          <a:p>
            <a:pPr algn="ctr">
              <a:lnSpc>
                <a:spcPts val="2520"/>
              </a:lnSpc>
              <a:spcBef>
                <a:spcPct val="0"/>
              </a:spcBef>
            </a:pPr>
            <a:r>
              <a:rPr lang="en-US" sz="2100" spc="63">
                <a:solidFill>
                  <a:srgbClr val="FFFFFF"/>
                </a:solidFill>
                <a:latin typeface="Aileron Heavy"/>
              </a:rPr>
              <a:t>for year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385059" y="9258300"/>
            <a:ext cx="5694086" cy="1582968"/>
          </a:xfrm>
          <a:prstGeom prst="rect">
            <a:avLst/>
          </a:prstGeom>
          <a:solidFill>
            <a:srgbClr val="F6505C"/>
          </a:solidFill>
        </p:spPr>
      </p:sp>
      <p:sp>
        <p:nvSpPr>
          <p:cNvPr name="TextBox 3" id="3"/>
          <p:cNvSpPr txBox="true"/>
          <p:nvPr/>
        </p:nvSpPr>
        <p:spPr>
          <a:xfrm rot="0">
            <a:off x="498251" y="4657317"/>
            <a:ext cx="6016940" cy="3511581"/>
          </a:xfrm>
          <a:prstGeom prst="rect">
            <a:avLst/>
          </a:prstGeom>
        </p:spPr>
        <p:txBody>
          <a:bodyPr anchor="t" rtlCol="false" tIns="0" lIns="0" bIns="0" rIns="0">
            <a:spAutoFit/>
          </a:bodyPr>
          <a:lstStyle/>
          <a:p>
            <a:pPr algn="l">
              <a:lnSpc>
                <a:spcPts val="4671"/>
              </a:lnSpc>
            </a:pPr>
            <a:r>
              <a:rPr lang="en-US" sz="3336" spc="66">
                <a:solidFill>
                  <a:srgbClr val="FBFFFC"/>
                </a:solidFill>
                <a:latin typeface="Aileron Regular Bold"/>
              </a:rPr>
              <a:t>Jumlah populasi berkorelasi cukup kuat dengan jumlah kasus bunuh diri (0.73). Namun, PDB </a:t>
            </a:r>
            <a:r>
              <a:rPr lang="en-US" sz="3336" spc="66">
                <a:solidFill>
                  <a:srgbClr val="FBFFFC"/>
                </a:solidFill>
                <a:latin typeface="Aileron Regular Bold"/>
              </a:rPr>
              <a:t>Per </a:t>
            </a:r>
            <a:r>
              <a:rPr lang="en-US" sz="3336" spc="66">
                <a:solidFill>
                  <a:srgbClr val="FBFFFC"/>
                </a:solidFill>
                <a:latin typeface="Aileron Regular Bold"/>
              </a:rPr>
              <a:t>Kapita tidak mempunyai korelasi dengan populasi dan jumlah kasus.</a:t>
            </a:r>
          </a:p>
        </p:txBody>
      </p:sp>
      <p:pic>
        <p:nvPicPr>
          <p:cNvPr name="Picture 4" id="4"/>
          <p:cNvPicPr>
            <a:picLocks noChangeAspect="true"/>
          </p:cNvPicPr>
          <p:nvPr/>
        </p:nvPicPr>
        <p:blipFill>
          <a:blip r:embed="rId2"/>
          <a:srcRect l="0" t="0" r="0" b="0"/>
          <a:stretch>
            <a:fillRect/>
          </a:stretch>
        </p:blipFill>
        <p:spPr>
          <a:xfrm flipH="false" flipV="false" rot="0">
            <a:off x="7654463" y="259709"/>
            <a:ext cx="10316393" cy="422123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322787" y="4480948"/>
            <a:ext cx="10648068" cy="5630013"/>
          </a:xfrm>
          <a:prstGeom prst="rect">
            <a:avLst/>
          </a:prstGeom>
        </p:spPr>
      </p:pic>
      <p:sp>
        <p:nvSpPr>
          <p:cNvPr name="TextBox 6" id="6"/>
          <p:cNvSpPr txBox="true"/>
          <p:nvPr/>
        </p:nvSpPr>
        <p:spPr>
          <a:xfrm rot="0">
            <a:off x="498251" y="1056813"/>
            <a:ext cx="6016940" cy="1857407"/>
          </a:xfrm>
          <a:prstGeom prst="rect">
            <a:avLst/>
          </a:prstGeom>
        </p:spPr>
        <p:txBody>
          <a:bodyPr anchor="t" rtlCol="false" tIns="0" lIns="0" bIns="0" rIns="0">
            <a:spAutoFit/>
          </a:bodyPr>
          <a:lstStyle/>
          <a:p>
            <a:pPr>
              <a:lnSpc>
                <a:spcPts val="7287"/>
              </a:lnSpc>
            </a:pPr>
            <a:r>
              <a:rPr lang="en-US" sz="6073" spc="182">
                <a:solidFill>
                  <a:srgbClr val="F6505C"/>
                </a:solidFill>
                <a:latin typeface="Aileron Heavy"/>
              </a:rPr>
              <a:t>Visualisasi Nilai Korelasi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114821" y="4648567"/>
            <a:ext cx="10879123" cy="2877391"/>
          </a:xfrm>
          <a:prstGeom prst="rect">
            <a:avLst/>
          </a:prstGeom>
        </p:spPr>
      </p:pic>
      <p:sp>
        <p:nvSpPr>
          <p:cNvPr name="TextBox 3" id="3"/>
          <p:cNvSpPr txBox="true"/>
          <p:nvPr/>
        </p:nvSpPr>
        <p:spPr>
          <a:xfrm rot="0">
            <a:off x="498251" y="4602653"/>
            <a:ext cx="6016940" cy="2923304"/>
          </a:xfrm>
          <a:prstGeom prst="rect">
            <a:avLst/>
          </a:prstGeom>
        </p:spPr>
        <p:txBody>
          <a:bodyPr anchor="t" rtlCol="false" tIns="0" lIns="0" bIns="0" rIns="0">
            <a:spAutoFit/>
          </a:bodyPr>
          <a:lstStyle/>
          <a:p>
            <a:pPr algn="l">
              <a:lnSpc>
                <a:spcPts val="4671"/>
              </a:lnSpc>
            </a:pPr>
            <a:r>
              <a:rPr lang="en-US" sz="3336" spc="66">
                <a:solidFill>
                  <a:srgbClr val="FBFFFC"/>
                </a:solidFill>
                <a:latin typeface="Aileron Regular Bold"/>
              </a:rPr>
              <a:t>Tabel disamping adalah tabel yang m</a:t>
            </a:r>
            <a:r>
              <a:rPr lang="en-US" sz="3336" spc="66">
                <a:solidFill>
                  <a:srgbClr val="FBFFFC"/>
                </a:solidFill>
                <a:latin typeface="Aileron Regular Bold"/>
              </a:rPr>
              <a:t>enunjuk</a:t>
            </a:r>
            <a:r>
              <a:rPr lang="en-US" sz="3336" spc="66">
                <a:solidFill>
                  <a:srgbClr val="FBFFFC"/>
                </a:solidFill>
                <a:latin typeface="Aileron Regular Bold"/>
              </a:rPr>
              <a:t>an nilai nilai korelasi antara kolom suicides/100k pop, HDI for year, dan gdp_per_capita ($)</a:t>
            </a:r>
          </a:p>
        </p:txBody>
      </p:sp>
      <p:sp>
        <p:nvSpPr>
          <p:cNvPr name="TextBox 4" id="4"/>
          <p:cNvSpPr txBox="true"/>
          <p:nvPr/>
        </p:nvSpPr>
        <p:spPr>
          <a:xfrm rot="0">
            <a:off x="498251" y="1056813"/>
            <a:ext cx="6016940" cy="1857407"/>
          </a:xfrm>
          <a:prstGeom prst="rect">
            <a:avLst/>
          </a:prstGeom>
        </p:spPr>
        <p:txBody>
          <a:bodyPr anchor="t" rtlCol="false" tIns="0" lIns="0" bIns="0" rIns="0">
            <a:spAutoFit/>
          </a:bodyPr>
          <a:lstStyle/>
          <a:p>
            <a:pPr>
              <a:lnSpc>
                <a:spcPts val="7287"/>
              </a:lnSpc>
            </a:pPr>
            <a:r>
              <a:rPr lang="en-US" sz="6073" spc="182">
                <a:solidFill>
                  <a:srgbClr val="F6505C"/>
                </a:solidFill>
                <a:latin typeface="Aileron Heavy"/>
              </a:rPr>
              <a:t>Visualisasi Nilai Korelasi</a:t>
            </a:r>
          </a:p>
        </p:txBody>
      </p:sp>
      <p:sp>
        <p:nvSpPr>
          <p:cNvPr name="AutoShape 5" id="5"/>
          <p:cNvSpPr/>
          <p:nvPr/>
        </p:nvSpPr>
        <p:spPr>
          <a:xfrm rot="0">
            <a:off x="16605766" y="0"/>
            <a:ext cx="3010507" cy="3595653"/>
          </a:xfrm>
          <a:prstGeom prst="rect">
            <a:avLst/>
          </a:prstGeom>
          <a:solidFill>
            <a:srgbClr val="F6505C"/>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grpSp>
        <p:nvGrpSpPr>
          <p:cNvPr name="Group 2" id="2"/>
          <p:cNvGrpSpPr/>
          <p:nvPr/>
        </p:nvGrpSpPr>
        <p:grpSpPr>
          <a:xfrm rot="0">
            <a:off x="-467374" y="-460014"/>
            <a:ext cx="19202401" cy="5205119"/>
            <a:chOff x="0" y="0"/>
            <a:chExt cx="25603202" cy="694015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595" t="54911" r="0" b="0"/>
            <a:stretch>
              <a:fillRect/>
            </a:stretch>
          </p:blipFill>
          <p:spPr>
            <a:xfrm flipH="false" flipV="false" rot="0">
              <a:off x="0" y="0"/>
              <a:ext cx="12838025" cy="69401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55571" r="16771" b="0"/>
            <a:stretch>
              <a:fillRect/>
            </a:stretch>
          </p:blipFill>
          <p:spPr>
            <a:xfrm flipH="false" flipV="false" rot="0">
              <a:off x="12792305" y="101600"/>
              <a:ext cx="12810897" cy="6838559"/>
            </a:xfrm>
            <a:prstGeom prst="rect">
              <a:avLst/>
            </a:prstGeom>
          </p:spPr>
        </p:pic>
      </p:grpSp>
      <p:sp>
        <p:nvSpPr>
          <p:cNvPr name="AutoShape 5" id="5"/>
          <p:cNvSpPr/>
          <p:nvPr/>
        </p:nvSpPr>
        <p:spPr>
          <a:xfrm rot="0">
            <a:off x="1028700" y="1028700"/>
            <a:ext cx="16230600" cy="8229600"/>
          </a:xfrm>
          <a:prstGeom prst="rect">
            <a:avLst/>
          </a:prstGeom>
          <a:solidFill>
            <a:srgbClr val="FBFFFC"/>
          </a:solidFill>
        </p:spPr>
      </p:sp>
      <p:grpSp>
        <p:nvGrpSpPr>
          <p:cNvPr name="Group 6" id="6"/>
          <p:cNvGrpSpPr/>
          <p:nvPr/>
        </p:nvGrpSpPr>
        <p:grpSpPr>
          <a:xfrm rot="0">
            <a:off x="1028700" y="1088529"/>
            <a:ext cx="10140245" cy="2108034"/>
            <a:chOff x="0" y="0"/>
            <a:chExt cx="13520327" cy="2810712"/>
          </a:xfrm>
        </p:grpSpPr>
        <p:sp>
          <p:nvSpPr>
            <p:cNvPr name="TextBox 7" id="7"/>
            <p:cNvSpPr txBox="true"/>
            <p:nvPr/>
          </p:nvSpPr>
          <p:spPr>
            <a:xfrm rot="0">
              <a:off x="0" y="2164846"/>
              <a:ext cx="13520327" cy="645866"/>
            </a:xfrm>
            <a:prstGeom prst="rect">
              <a:avLst/>
            </a:prstGeom>
          </p:spPr>
          <p:txBody>
            <a:bodyPr anchor="t" rtlCol="false" tIns="0" lIns="0" bIns="0" rIns="0">
              <a:spAutoFit/>
            </a:bodyPr>
            <a:lstStyle/>
            <a:p>
              <a:pPr>
                <a:lnSpc>
                  <a:spcPts val="3842"/>
                </a:lnSpc>
              </a:pPr>
            </a:p>
          </p:txBody>
        </p:sp>
        <p:sp>
          <p:nvSpPr>
            <p:cNvPr name="TextBox 8" id="8"/>
            <p:cNvSpPr txBox="true"/>
            <p:nvPr/>
          </p:nvSpPr>
          <p:spPr>
            <a:xfrm rot="0">
              <a:off x="0" y="-9525"/>
              <a:ext cx="13520327" cy="1384980"/>
            </a:xfrm>
            <a:prstGeom prst="rect">
              <a:avLst/>
            </a:prstGeom>
          </p:spPr>
          <p:txBody>
            <a:bodyPr anchor="t" rtlCol="false" tIns="0" lIns="0" bIns="0" rIns="0">
              <a:spAutoFit/>
            </a:bodyPr>
            <a:lstStyle/>
            <a:p>
              <a:pPr>
                <a:lnSpc>
                  <a:spcPts val="8136"/>
                </a:lnSpc>
              </a:pPr>
              <a:r>
                <a:rPr lang="en-US" sz="6780" spc="203">
                  <a:solidFill>
                    <a:srgbClr val="254769"/>
                  </a:solidFill>
                  <a:latin typeface="Aileron Heavy"/>
                </a:rPr>
                <a:t>Karakteristik Data</a:t>
              </a:r>
            </a:p>
          </p:txBody>
        </p:sp>
      </p:grpSp>
      <p:pic>
        <p:nvPicPr>
          <p:cNvPr name="Picture 9" id="9"/>
          <p:cNvPicPr>
            <a:picLocks noChangeAspect="true"/>
          </p:cNvPicPr>
          <p:nvPr/>
        </p:nvPicPr>
        <p:blipFill>
          <a:blip r:embed="rId3"/>
          <a:srcRect l="0" t="0" r="0" b="0"/>
          <a:stretch>
            <a:fillRect/>
          </a:stretch>
        </p:blipFill>
        <p:spPr>
          <a:xfrm flipH="false" flipV="false" rot="0">
            <a:off x="0" y="2949247"/>
            <a:ext cx="10264013" cy="2616317"/>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0264013" y="2949247"/>
            <a:ext cx="7910380" cy="5143695"/>
          </a:xfrm>
          <a:prstGeom prst="rect">
            <a:avLst/>
          </a:prstGeom>
        </p:spPr>
      </p:pic>
      <p:sp>
        <p:nvSpPr>
          <p:cNvPr name="TextBox 11" id="11"/>
          <p:cNvSpPr txBox="true"/>
          <p:nvPr/>
        </p:nvSpPr>
        <p:spPr>
          <a:xfrm rot="0">
            <a:off x="1191330" y="2056821"/>
            <a:ext cx="14989647" cy="716115"/>
          </a:xfrm>
          <a:prstGeom prst="rect">
            <a:avLst/>
          </a:prstGeom>
        </p:spPr>
        <p:txBody>
          <a:bodyPr anchor="t" rtlCol="false" tIns="0" lIns="0" bIns="0" rIns="0">
            <a:spAutoFit/>
          </a:bodyPr>
          <a:lstStyle/>
          <a:p>
            <a:pPr algn="l" marL="898399" indent="-449199" lvl="1">
              <a:lnSpc>
                <a:spcPts val="5825"/>
              </a:lnSpc>
              <a:buFont typeface="Arial"/>
              <a:buChar char="•"/>
            </a:pPr>
            <a:r>
              <a:rPr lang="en-US" sz="4161" spc="83">
                <a:solidFill>
                  <a:srgbClr val="254769"/>
                </a:solidFill>
                <a:latin typeface="Aileron Regular"/>
              </a:rPr>
              <a:t>Kolom : </a:t>
            </a:r>
          </a:p>
        </p:txBody>
      </p:sp>
      <p:sp>
        <p:nvSpPr>
          <p:cNvPr name="TextBox 12" id="12"/>
          <p:cNvSpPr txBox="true"/>
          <p:nvPr/>
        </p:nvSpPr>
        <p:spPr>
          <a:xfrm rot="0">
            <a:off x="10264013" y="2056821"/>
            <a:ext cx="14989647" cy="716115"/>
          </a:xfrm>
          <a:prstGeom prst="rect">
            <a:avLst/>
          </a:prstGeom>
        </p:spPr>
        <p:txBody>
          <a:bodyPr anchor="t" rtlCol="false" tIns="0" lIns="0" bIns="0" rIns="0">
            <a:spAutoFit/>
          </a:bodyPr>
          <a:lstStyle/>
          <a:p>
            <a:pPr algn="l" marL="898399" indent="-449199" lvl="1">
              <a:lnSpc>
                <a:spcPts val="5825"/>
              </a:lnSpc>
              <a:buFont typeface="Arial"/>
              <a:buChar char="•"/>
            </a:pPr>
            <a:r>
              <a:rPr lang="en-US" sz="4161" spc="83">
                <a:solidFill>
                  <a:srgbClr val="254769"/>
                </a:solidFill>
                <a:latin typeface="Aileron Regular"/>
              </a:rPr>
              <a:t>Jenis Data Tiap Kolom :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TextBox 2" id="2"/>
          <p:cNvSpPr txBox="true"/>
          <p:nvPr/>
        </p:nvSpPr>
        <p:spPr>
          <a:xfrm rot="0">
            <a:off x="498251" y="3442466"/>
            <a:ext cx="6016940" cy="6452963"/>
          </a:xfrm>
          <a:prstGeom prst="rect">
            <a:avLst/>
          </a:prstGeom>
        </p:spPr>
        <p:txBody>
          <a:bodyPr anchor="t" rtlCol="false" tIns="0" lIns="0" bIns="0" rIns="0">
            <a:spAutoFit/>
          </a:bodyPr>
          <a:lstStyle/>
          <a:p>
            <a:pPr>
              <a:lnSpc>
                <a:spcPts val="4671"/>
              </a:lnSpc>
            </a:pPr>
            <a:r>
              <a:rPr lang="en-US" sz="3336" spc="66">
                <a:solidFill>
                  <a:srgbClr val="FBFFFC"/>
                </a:solidFill>
                <a:latin typeface="Aileron Regular Bold"/>
              </a:rPr>
              <a:t>Relasi di sini adalah semakin tinggi indeks pembangunan ma</a:t>
            </a:r>
            <a:r>
              <a:rPr lang="en-US" sz="3336" spc="66">
                <a:solidFill>
                  <a:srgbClr val="FBFFFC"/>
                </a:solidFill>
                <a:latin typeface="Aileron Regular Bold"/>
              </a:rPr>
              <a:t>nusia (IPM) suatu neg</a:t>
            </a:r>
            <a:r>
              <a:rPr lang="en-US" sz="3336" spc="66">
                <a:solidFill>
                  <a:srgbClr val="FBFFFC"/>
                </a:solidFill>
                <a:latin typeface="Aileron Regular Bold"/>
              </a:rPr>
              <a:t>ara, semakin tinggi pula PDB per kapitanya (koefisien korelasi: 0.80). Sedangkan, jumlah kasus bunuh diri per</a:t>
            </a:r>
          </a:p>
          <a:p>
            <a:pPr>
              <a:lnSpc>
                <a:spcPts val="4671"/>
              </a:lnSpc>
            </a:pPr>
            <a:r>
              <a:rPr lang="en-US" sz="3336" spc="66">
                <a:solidFill>
                  <a:srgbClr val="FBFFFC"/>
                </a:solidFill>
                <a:latin typeface="Aileron Regular Bold"/>
              </a:rPr>
              <a:t>100 ribu tidak terlalu terpengaruh IPM (korelasi:</a:t>
            </a:r>
          </a:p>
          <a:p>
            <a:pPr>
              <a:lnSpc>
                <a:spcPts val="4671"/>
              </a:lnSpc>
            </a:pPr>
            <a:r>
              <a:rPr lang="en-US" sz="3336" spc="66">
                <a:solidFill>
                  <a:srgbClr val="FBFFFC"/>
                </a:solidFill>
                <a:latin typeface="Aileron Regular Bold"/>
              </a:rPr>
              <a:t>0.21) maupun PDB (korelasi:</a:t>
            </a:r>
          </a:p>
          <a:p>
            <a:pPr algn="l">
              <a:lnSpc>
                <a:spcPts val="4671"/>
              </a:lnSpc>
            </a:pPr>
            <a:r>
              <a:rPr lang="en-US" sz="3336" spc="66">
                <a:solidFill>
                  <a:srgbClr val="FBFFFC"/>
                </a:solidFill>
                <a:latin typeface="Aileron Regular Bold"/>
              </a:rPr>
              <a:t>0.02).</a:t>
            </a:r>
          </a:p>
        </p:txBody>
      </p:sp>
      <p:sp>
        <p:nvSpPr>
          <p:cNvPr name="AutoShape 3" id="3"/>
          <p:cNvSpPr/>
          <p:nvPr/>
        </p:nvSpPr>
        <p:spPr>
          <a:xfrm rot="0">
            <a:off x="16605766" y="0"/>
            <a:ext cx="3010507" cy="3595653"/>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7101677" y="1773942"/>
            <a:ext cx="10931437" cy="276463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815351" y="4538579"/>
            <a:ext cx="9504089" cy="5356850"/>
          </a:xfrm>
          <a:prstGeom prst="rect">
            <a:avLst/>
          </a:prstGeom>
        </p:spPr>
      </p:pic>
      <p:sp>
        <p:nvSpPr>
          <p:cNvPr name="TextBox 6" id="6"/>
          <p:cNvSpPr txBox="true"/>
          <p:nvPr/>
        </p:nvSpPr>
        <p:spPr>
          <a:xfrm rot="0">
            <a:off x="498251" y="1056813"/>
            <a:ext cx="6016940" cy="1857407"/>
          </a:xfrm>
          <a:prstGeom prst="rect">
            <a:avLst/>
          </a:prstGeom>
        </p:spPr>
        <p:txBody>
          <a:bodyPr anchor="t" rtlCol="false" tIns="0" lIns="0" bIns="0" rIns="0">
            <a:spAutoFit/>
          </a:bodyPr>
          <a:lstStyle/>
          <a:p>
            <a:pPr>
              <a:lnSpc>
                <a:spcPts val="7287"/>
              </a:lnSpc>
            </a:pPr>
            <a:r>
              <a:rPr lang="en-US" sz="6073" spc="182">
                <a:solidFill>
                  <a:srgbClr val="F6505C"/>
                </a:solidFill>
                <a:latin typeface="Aileron Heavy"/>
              </a:rPr>
              <a:t>Visualisasi Nilai Korelasi</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TextBox 2" id="2"/>
          <p:cNvSpPr txBox="true"/>
          <p:nvPr/>
        </p:nvSpPr>
        <p:spPr>
          <a:xfrm rot="0">
            <a:off x="8429653" y="122224"/>
            <a:ext cx="9858347" cy="9136076"/>
          </a:xfrm>
          <a:prstGeom prst="rect">
            <a:avLst/>
          </a:prstGeom>
        </p:spPr>
        <p:txBody>
          <a:bodyPr anchor="t" rtlCol="false" tIns="0" lIns="0" bIns="0" rIns="0">
            <a:spAutoFit/>
          </a:bodyPr>
          <a:lstStyle/>
          <a:p>
            <a:pPr>
              <a:lnSpc>
                <a:spcPts val="3823"/>
              </a:lnSpc>
            </a:pPr>
            <a:r>
              <a:rPr lang="en-US" sz="2731" spc="54">
                <a:solidFill>
                  <a:srgbClr val="FBFFFC"/>
                </a:solidFill>
                <a:latin typeface="Aileron Regular Bold"/>
              </a:rPr>
              <a:t>Dari heatmap dapat diperoleh data menarik seperti:</a:t>
            </a:r>
          </a:p>
          <a:p>
            <a:pPr>
              <a:lnSpc>
                <a:spcPts val="3823"/>
              </a:lnSpc>
            </a:pPr>
            <a:r>
              <a:rPr lang="en-US" sz="2731" spc="54">
                <a:solidFill>
                  <a:srgbClr val="FBFFFC"/>
                </a:solidFill>
                <a:latin typeface="Aileron Regular Bold"/>
              </a:rPr>
              <a:t>1.Hubungan antara jumlah kasus bunuh diri dengan GDP</a:t>
            </a:r>
          </a:p>
          <a:p>
            <a:pPr>
              <a:lnSpc>
                <a:spcPts val="3823"/>
              </a:lnSpc>
            </a:pPr>
            <a:r>
              <a:rPr lang="en-US" sz="2731" spc="54">
                <a:solidFill>
                  <a:srgbClr val="FBFFFC"/>
                </a:solidFill>
                <a:latin typeface="Aileron Regular Bold"/>
              </a:rPr>
              <a:t>per capita</a:t>
            </a:r>
          </a:p>
          <a:p>
            <a:pPr>
              <a:lnSpc>
                <a:spcPts val="3823"/>
              </a:lnSpc>
            </a:pPr>
          </a:p>
          <a:p>
            <a:pPr>
              <a:lnSpc>
                <a:spcPts val="3823"/>
              </a:lnSpc>
            </a:pPr>
            <a:r>
              <a:rPr lang="en-US" sz="2731" spc="54">
                <a:solidFill>
                  <a:srgbClr val="FBFFFC"/>
                </a:solidFill>
                <a:latin typeface="Aileron Regular Bold"/>
              </a:rPr>
              <a:t>Dari heatmap dapat kita ketahui bahwa jumlah kasus bunuh diri tidak berkorelasi dengan </a:t>
            </a:r>
            <a:r>
              <a:rPr lang="en-US" sz="2731" spc="54">
                <a:solidFill>
                  <a:srgbClr val="FBFFFC"/>
                </a:solidFill>
                <a:latin typeface="Aileron Regular Bold"/>
              </a:rPr>
              <a:t>nilai GDP per capita suatu neg</a:t>
            </a:r>
            <a:r>
              <a:rPr lang="en-US" sz="2731" spc="54">
                <a:solidFill>
                  <a:srgbClr val="FBFFFC"/>
                </a:solidFill>
                <a:latin typeface="Aileron Regular Bold"/>
              </a:rPr>
              <a:t>ara. Jadi, dapat kita katakan tingkat kesejahteraan warga dari suatu negara tidak menjamin jumlah kasus bunuh dirinya renadah ataupun tinggi.</a:t>
            </a:r>
          </a:p>
          <a:p>
            <a:pPr>
              <a:lnSpc>
                <a:spcPts val="3823"/>
              </a:lnSpc>
            </a:pPr>
          </a:p>
          <a:p>
            <a:pPr>
              <a:lnSpc>
                <a:spcPts val="3823"/>
              </a:lnSpc>
            </a:pPr>
            <a:r>
              <a:rPr lang="en-US" sz="2731" spc="54">
                <a:solidFill>
                  <a:srgbClr val="FBFFFC"/>
                </a:solidFill>
                <a:latin typeface="Aileron Regular Bold"/>
              </a:rPr>
              <a:t>2. Hubungan indeks pembangunan manusia (HDI for year) dengan jumlah kasus bunuh diri.</a:t>
            </a:r>
          </a:p>
          <a:p>
            <a:pPr>
              <a:lnSpc>
                <a:spcPts val="3823"/>
              </a:lnSpc>
            </a:pPr>
          </a:p>
          <a:p>
            <a:pPr algn="l">
              <a:lnSpc>
                <a:spcPts val="3823"/>
              </a:lnSpc>
            </a:pPr>
            <a:r>
              <a:rPr lang="en-US" sz="2731" spc="54">
                <a:solidFill>
                  <a:srgbClr val="FBFFFC"/>
                </a:solidFill>
                <a:latin typeface="Aileron Regular Bold"/>
              </a:rPr>
              <a:t>Dari </a:t>
            </a:r>
            <a:r>
              <a:rPr lang="en-US" sz="2731" spc="54">
                <a:solidFill>
                  <a:srgbClr val="FBFFFC"/>
                </a:solidFill>
                <a:latin typeface="Aileron Regular Bold"/>
              </a:rPr>
              <a:t>heatmap</a:t>
            </a:r>
            <a:r>
              <a:rPr lang="en-US" sz="2731" spc="54">
                <a:solidFill>
                  <a:srgbClr val="FBFFFC"/>
                </a:solidFill>
                <a:latin typeface="Aileron Regular Bold"/>
              </a:rPr>
              <a:t> dapat kita ketahui bahwa jumlah kasus bunuh diri tidak terlalu berkorelasi dengan indeks pembangunan manusia. </a:t>
            </a:r>
            <a:r>
              <a:rPr lang="en-US" sz="2731" spc="54">
                <a:solidFill>
                  <a:srgbClr val="FBFFFC"/>
                </a:solidFill>
                <a:latin typeface="Aileron Regular Bold"/>
              </a:rPr>
              <a:t>J</a:t>
            </a:r>
            <a:r>
              <a:rPr lang="en-US" sz="2731" spc="54">
                <a:solidFill>
                  <a:srgbClr val="FBFFFC"/>
                </a:solidFill>
                <a:latin typeface="Aileron Regular Bold"/>
              </a:rPr>
              <a:t>adi, dapat kita katakan bahwa baik negara yang indek pembangunan manusia nya tinggi atau pun rendah tidak memengaruhi jumlah kasus bunuh diri dari </a:t>
            </a:r>
            <a:r>
              <a:rPr lang="en-US" sz="2731" spc="54">
                <a:solidFill>
                  <a:srgbClr val="FBFFFC"/>
                </a:solidFill>
                <a:latin typeface="Aileron Regular Bold"/>
              </a:rPr>
              <a:t>negara tersebut</a:t>
            </a:r>
            <a:r>
              <a:rPr lang="en-US" sz="2731" spc="54">
                <a:solidFill>
                  <a:srgbClr val="FBFFFC"/>
                </a:solidFill>
                <a:latin typeface="Aileron Regular Bold"/>
              </a:rPr>
              <a:t>.</a:t>
            </a:r>
          </a:p>
        </p:txBody>
      </p:sp>
      <p:sp>
        <p:nvSpPr>
          <p:cNvPr name="AutoShape 3" id="3"/>
          <p:cNvSpPr/>
          <p:nvPr/>
        </p:nvSpPr>
        <p:spPr>
          <a:xfrm rot="0">
            <a:off x="-1732027" y="9448436"/>
            <a:ext cx="10876027" cy="2253863"/>
          </a:xfrm>
          <a:prstGeom prst="rect">
            <a:avLst/>
          </a:prstGeom>
          <a:solidFill>
            <a:srgbClr val="F6505C"/>
          </a:solidFill>
        </p:spPr>
      </p:sp>
      <p:pic>
        <p:nvPicPr>
          <p:cNvPr name="Picture 4" id="4"/>
          <p:cNvPicPr>
            <a:picLocks noChangeAspect="true"/>
          </p:cNvPicPr>
          <p:nvPr/>
        </p:nvPicPr>
        <p:blipFill>
          <a:blip r:embed="rId2"/>
          <a:srcRect l="0" t="0" r="0" b="0"/>
          <a:stretch>
            <a:fillRect/>
          </a:stretch>
        </p:blipFill>
        <p:spPr>
          <a:xfrm flipH="false" flipV="false" rot="0">
            <a:off x="0" y="1802747"/>
            <a:ext cx="8300606" cy="7455553"/>
          </a:xfrm>
          <a:prstGeom prst="rect">
            <a:avLst/>
          </a:prstGeom>
        </p:spPr>
      </p:pic>
      <p:sp>
        <p:nvSpPr>
          <p:cNvPr name="TextBox 5" id="5"/>
          <p:cNvSpPr txBox="true"/>
          <p:nvPr/>
        </p:nvSpPr>
        <p:spPr>
          <a:xfrm rot="0">
            <a:off x="498251" y="245128"/>
            <a:ext cx="5040793" cy="1557619"/>
          </a:xfrm>
          <a:prstGeom prst="rect">
            <a:avLst/>
          </a:prstGeom>
        </p:spPr>
        <p:txBody>
          <a:bodyPr anchor="t" rtlCol="false" tIns="0" lIns="0" bIns="0" rIns="0">
            <a:spAutoFit/>
          </a:bodyPr>
          <a:lstStyle/>
          <a:p>
            <a:pPr>
              <a:lnSpc>
                <a:spcPts val="6105"/>
              </a:lnSpc>
            </a:pPr>
            <a:r>
              <a:rPr lang="en-US" sz="5087" spc="152">
                <a:solidFill>
                  <a:srgbClr val="F6505C"/>
                </a:solidFill>
                <a:latin typeface="Aileron Heavy"/>
              </a:rPr>
              <a:t>Korelasi Data Numerik</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grpSp>
        <p:nvGrpSpPr>
          <p:cNvPr name="Group 2" id="2"/>
          <p:cNvGrpSpPr/>
          <p:nvPr/>
        </p:nvGrpSpPr>
        <p:grpSpPr>
          <a:xfrm rot="0">
            <a:off x="-467374" y="-460014"/>
            <a:ext cx="19202401" cy="5205119"/>
            <a:chOff x="0" y="0"/>
            <a:chExt cx="25603202" cy="694015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16595" t="54911" r="0" b="0"/>
            <a:stretch>
              <a:fillRect/>
            </a:stretch>
          </p:blipFill>
          <p:spPr>
            <a:xfrm flipH="false" flipV="false" rot="0">
              <a:off x="0" y="0"/>
              <a:ext cx="12838025" cy="69401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55571" r="16771" b="0"/>
            <a:stretch>
              <a:fillRect/>
            </a:stretch>
          </p:blipFill>
          <p:spPr>
            <a:xfrm flipH="false" flipV="false" rot="0">
              <a:off x="12792305" y="101600"/>
              <a:ext cx="12810897" cy="6838559"/>
            </a:xfrm>
            <a:prstGeom prst="rect">
              <a:avLst/>
            </a:prstGeom>
          </p:spPr>
        </p:pic>
      </p:grpSp>
      <p:sp>
        <p:nvSpPr>
          <p:cNvPr name="AutoShape 5" id="5"/>
          <p:cNvSpPr/>
          <p:nvPr/>
        </p:nvSpPr>
        <p:spPr>
          <a:xfrm rot="0">
            <a:off x="1028700" y="1028700"/>
            <a:ext cx="16230600" cy="8229600"/>
          </a:xfrm>
          <a:prstGeom prst="rect">
            <a:avLst/>
          </a:prstGeom>
          <a:solidFill>
            <a:srgbClr val="FBFFFC"/>
          </a:solidFill>
        </p:spPr>
      </p:sp>
      <p:grpSp>
        <p:nvGrpSpPr>
          <p:cNvPr name="Group 6" id="6"/>
          <p:cNvGrpSpPr/>
          <p:nvPr/>
        </p:nvGrpSpPr>
        <p:grpSpPr>
          <a:xfrm rot="0">
            <a:off x="5643103" y="4089483"/>
            <a:ext cx="6981449" cy="2108034"/>
            <a:chOff x="0" y="0"/>
            <a:chExt cx="9308598" cy="2810712"/>
          </a:xfrm>
        </p:grpSpPr>
        <p:sp>
          <p:nvSpPr>
            <p:cNvPr name="TextBox 7" id="7"/>
            <p:cNvSpPr txBox="true"/>
            <p:nvPr/>
          </p:nvSpPr>
          <p:spPr>
            <a:xfrm rot="0">
              <a:off x="0" y="2164846"/>
              <a:ext cx="9308598" cy="645866"/>
            </a:xfrm>
            <a:prstGeom prst="rect">
              <a:avLst/>
            </a:prstGeom>
          </p:spPr>
          <p:txBody>
            <a:bodyPr anchor="t" rtlCol="false" tIns="0" lIns="0" bIns="0" rIns="0">
              <a:spAutoFit/>
            </a:bodyPr>
            <a:lstStyle/>
            <a:p>
              <a:pPr>
                <a:lnSpc>
                  <a:spcPts val="3842"/>
                </a:lnSpc>
              </a:pPr>
            </a:p>
          </p:txBody>
        </p:sp>
        <p:sp>
          <p:nvSpPr>
            <p:cNvPr name="TextBox 8" id="8"/>
            <p:cNvSpPr txBox="true"/>
            <p:nvPr/>
          </p:nvSpPr>
          <p:spPr>
            <a:xfrm rot="0">
              <a:off x="0" y="-9525"/>
              <a:ext cx="9308598" cy="1384980"/>
            </a:xfrm>
            <a:prstGeom prst="rect">
              <a:avLst/>
            </a:prstGeom>
          </p:spPr>
          <p:txBody>
            <a:bodyPr anchor="t" rtlCol="false" tIns="0" lIns="0" bIns="0" rIns="0">
              <a:spAutoFit/>
            </a:bodyPr>
            <a:lstStyle/>
            <a:p>
              <a:pPr>
                <a:lnSpc>
                  <a:spcPts val="8136"/>
                </a:lnSpc>
              </a:pPr>
              <a:r>
                <a:rPr lang="en-US" sz="6780" spc="203">
                  <a:solidFill>
                    <a:srgbClr val="F6505C"/>
                  </a:solidFill>
                  <a:latin typeface="Aileron Heavy"/>
                </a:rPr>
                <a:t>Data Cleansing</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54769"/>
        </a:solidFill>
      </p:bgPr>
    </p:bg>
    <p:spTree>
      <p:nvGrpSpPr>
        <p:cNvPr id="1" name=""/>
        <p:cNvGrpSpPr/>
        <p:nvPr/>
      </p:nvGrpSpPr>
      <p:grpSpPr>
        <a:xfrm>
          <a:off x="0" y="0"/>
          <a:ext cx="0" cy="0"/>
          <a:chOff x="0" y="0"/>
          <a:chExt cx="0" cy="0"/>
        </a:xfrm>
      </p:grpSpPr>
      <p:sp>
        <p:nvSpPr>
          <p:cNvPr name="AutoShape 2" id="2"/>
          <p:cNvSpPr/>
          <p:nvPr/>
        </p:nvSpPr>
        <p:spPr>
          <a:xfrm rot="0">
            <a:off x="-1732027" y="9448436"/>
            <a:ext cx="10876027" cy="2253863"/>
          </a:xfrm>
          <a:prstGeom prst="rect">
            <a:avLst/>
          </a:prstGeom>
          <a:solidFill>
            <a:srgbClr val="F6505C"/>
          </a:solidFill>
        </p:spPr>
      </p:sp>
      <p:sp>
        <p:nvSpPr>
          <p:cNvPr name="TextBox 3" id="3"/>
          <p:cNvSpPr txBox="true"/>
          <p:nvPr/>
        </p:nvSpPr>
        <p:spPr>
          <a:xfrm rot="0">
            <a:off x="462776" y="971550"/>
            <a:ext cx="9858347" cy="1432250"/>
          </a:xfrm>
          <a:prstGeom prst="rect">
            <a:avLst/>
          </a:prstGeom>
        </p:spPr>
        <p:txBody>
          <a:bodyPr anchor="t" rtlCol="false" tIns="0" lIns="0" bIns="0" rIns="0">
            <a:spAutoFit/>
          </a:bodyPr>
          <a:lstStyle/>
          <a:p>
            <a:pPr>
              <a:lnSpc>
                <a:spcPts val="3823"/>
              </a:lnSpc>
            </a:pPr>
            <a:r>
              <a:rPr lang="en-US" sz="2731" spc="54">
                <a:solidFill>
                  <a:srgbClr val="FBFFFC"/>
                </a:solidFill>
                <a:latin typeface="Aileron Regular Bold"/>
              </a:rPr>
              <a:t>Pada kolom gdp_for_year ($), datanya berupa string yang seharusnya bertipe int agar dapat dicari karakteristiknya</a:t>
            </a:r>
          </a:p>
          <a:p>
            <a:pPr algn="l">
              <a:lnSpc>
                <a:spcPts val="3823"/>
              </a:lnSpc>
            </a:pPr>
          </a:p>
        </p:txBody>
      </p:sp>
      <p:pic>
        <p:nvPicPr>
          <p:cNvPr name="Picture 4" id="4"/>
          <p:cNvPicPr>
            <a:picLocks noChangeAspect="true"/>
          </p:cNvPicPr>
          <p:nvPr/>
        </p:nvPicPr>
        <p:blipFill>
          <a:blip r:embed="rId2"/>
          <a:srcRect l="0" t="0" r="0" b="0"/>
          <a:stretch>
            <a:fillRect/>
          </a:stretch>
        </p:blipFill>
        <p:spPr>
          <a:xfrm flipH="false" flipV="false" rot="0">
            <a:off x="1028700" y="2152343"/>
            <a:ext cx="7910380" cy="5143695"/>
          </a:xfrm>
          <a:prstGeom prst="rect">
            <a:avLst/>
          </a:prstGeom>
        </p:spPr>
      </p:pic>
      <p:sp>
        <p:nvSpPr>
          <p:cNvPr name="TextBox 5" id="5"/>
          <p:cNvSpPr txBox="true"/>
          <p:nvPr/>
        </p:nvSpPr>
        <p:spPr>
          <a:xfrm rot="0">
            <a:off x="9682403" y="6345278"/>
            <a:ext cx="8404741" cy="950761"/>
          </a:xfrm>
          <a:prstGeom prst="rect">
            <a:avLst/>
          </a:prstGeom>
        </p:spPr>
        <p:txBody>
          <a:bodyPr anchor="t" rtlCol="false" tIns="0" lIns="0" bIns="0" rIns="0">
            <a:spAutoFit/>
          </a:bodyPr>
          <a:lstStyle/>
          <a:p>
            <a:pPr algn="l">
              <a:lnSpc>
                <a:spcPts val="3823"/>
              </a:lnSpc>
            </a:pPr>
            <a:r>
              <a:rPr lang="en-US" sz="2731" spc="54">
                <a:solidFill>
                  <a:srgbClr val="FBFFFC"/>
                </a:solidFill>
                <a:latin typeface="Aileron Regular Bold"/>
              </a:rPr>
              <a:t>Untuk itu perlu diubah terlebih dahulu tipe datanya dengan :</a:t>
            </a:r>
          </a:p>
        </p:txBody>
      </p:sp>
      <p:pic>
        <p:nvPicPr>
          <p:cNvPr name="Picture 6" id="6"/>
          <p:cNvPicPr>
            <a:picLocks noChangeAspect="true"/>
          </p:cNvPicPr>
          <p:nvPr/>
        </p:nvPicPr>
        <p:blipFill>
          <a:blip r:embed="rId3"/>
          <a:srcRect l="0" t="0" r="0" b="80572"/>
          <a:stretch>
            <a:fillRect/>
          </a:stretch>
        </p:blipFill>
        <p:spPr>
          <a:xfrm flipH="false" flipV="false" rot="0">
            <a:off x="6534908" y="7820325"/>
            <a:ext cx="11753092" cy="53790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16268700" y="3962400"/>
            <a:ext cx="3505200" cy="2857500"/>
          </a:xfrm>
          <a:prstGeom prst="rect">
            <a:avLst/>
          </a:prstGeom>
          <a:solidFill>
            <a:srgbClr val="254769"/>
          </a:solidFill>
        </p:spPr>
      </p:sp>
      <p:grpSp>
        <p:nvGrpSpPr>
          <p:cNvPr name="Group 3" id="3"/>
          <p:cNvGrpSpPr/>
          <p:nvPr/>
        </p:nvGrpSpPr>
        <p:grpSpPr>
          <a:xfrm rot="0">
            <a:off x="1028700" y="1028700"/>
            <a:ext cx="14929558" cy="1465540"/>
            <a:chOff x="0" y="0"/>
            <a:chExt cx="19906077" cy="1954053"/>
          </a:xfrm>
        </p:grpSpPr>
        <p:sp>
          <p:nvSpPr>
            <p:cNvPr name="TextBox 4" id="4"/>
            <p:cNvSpPr txBox="true"/>
            <p:nvPr/>
          </p:nvSpPr>
          <p:spPr>
            <a:xfrm rot="0">
              <a:off x="0" y="-19050"/>
              <a:ext cx="19906077" cy="1134110"/>
            </a:xfrm>
            <a:prstGeom prst="rect">
              <a:avLst/>
            </a:prstGeom>
          </p:spPr>
          <p:txBody>
            <a:bodyPr anchor="t" rtlCol="false" tIns="0" lIns="0" bIns="0" rIns="0">
              <a:spAutoFit/>
            </a:bodyPr>
            <a:lstStyle/>
            <a:p>
              <a:pPr>
                <a:lnSpc>
                  <a:spcPts val="6765"/>
                </a:lnSpc>
              </a:pPr>
              <a:r>
                <a:rPr lang="en-US" sz="5500" spc="330">
                  <a:solidFill>
                    <a:srgbClr val="FBFFFC"/>
                  </a:solidFill>
                  <a:latin typeface="Aileron Heavy Bold"/>
                </a:rPr>
                <a:t>KARAKTERISTIK TIAP KOLOM</a:t>
              </a:r>
            </a:p>
          </p:txBody>
        </p:sp>
        <p:sp>
          <p:nvSpPr>
            <p:cNvPr name="AutoShape 5" id="5"/>
            <p:cNvSpPr/>
            <p:nvPr/>
          </p:nvSpPr>
          <p:spPr>
            <a:xfrm rot="0">
              <a:off x="0" y="1852453"/>
              <a:ext cx="1371600" cy="101600"/>
            </a:xfrm>
            <a:prstGeom prst="rect">
              <a:avLst/>
            </a:prstGeom>
            <a:solidFill>
              <a:srgbClr val="FBFFFC"/>
            </a:solidFill>
          </p:spPr>
        </p:sp>
      </p:grpSp>
      <p:sp>
        <p:nvSpPr>
          <p:cNvPr name="TextBox 6" id="6"/>
          <p:cNvSpPr txBox="true"/>
          <p:nvPr/>
        </p:nvSpPr>
        <p:spPr>
          <a:xfrm rot="0">
            <a:off x="254813" y="2672699"/>
            <a:ext cx="14989647" cy="2188282"/>
          </a:xfrm>
          <a:prstGeom prst="rect">
            <a:avLst/>
          </a:prstGeom>
        </p:spPr>
        <p:txBody>
          <a:bodyPr anchor="t" rtlCol="false" tIns="0" lIns="0" bIns="0" rIns="0">
            <a:spAutoFit/>
          </a:bodyPr>
          <a:lstStyle/>
          <a:p>
            <a:pPr algn="l">
              <a:lnSpc>
                <a:spcPts val="5825"/>
              </a:lnSpc>
            </a:pPr>
            <a:r>
              <a:rPr lang="en-US" sz="4161" spc="83">
                <a:solidFill>
                  <a:srgbClr val="FBFFFC"/>
                </a:solidFill>
                <a:latin typeface="Aileron Regular Bold"/>
              </a:rPr>
              <a:t>1. Country</a:t>
            </a:r>
          </a:p>
          <a:p>
            <a:pPr algn="just">
              <a:lnSpc>
                <a:spcPts val="5825"/>
              </a:lnSpc>
            </a:pPr>
            <a:r>
              <a:rPr lang="en-US" sz="4161" spc="83">
                <a:solidFill>
                  <a:srgbClr val="FBFFFC"/>
                </a:solidFill>
                <a:latin typeface="Aileron Regular"/>
              </a:rPr>
              <a:t>B</a:t>
            </a:r>
            <a:r>
              <a:rPr lang="en-US" sz="4161" spc="83">
                <a:solidFill>
                  <a:srgbClr val="FBFFFC"/>
                </a:solidFill>
                <a:latin typeface="Aileron Regular"/>
              </a:rPr>
              <a:t>erisi nama-nama negara yang datanya diambil. Bertipe kategorikal-nominal. Di kolom ini ada 101 negara. </a:t>
            </a:r>
          </a:p>
        </p:txBody>
      </p:sp>
      <p:pic>
        <p:nvPicPr>
          <p:cNvPr name="Picture 7" id="7"/>
          <p:cNvPicPr>
            <a:picLocks noChangeAspect="true"/>
          </p:cNvPicPr>
          <p:nvPr/>
        </p:nvPicPr>
        <p:blipFill>
          <a:blip r:embed="rId2"/>
          <a:srcRect l="0" t="0" r="0" b="0"/>
          <a:stretch>
            <a:fillRect/>
          </a:stretch>
        </p:blipFill>
        <p:spPr>
          <a:xfrm flipH="false" flipV="false" rot="0">
            <a:off x="532316" y="5143500"/>
            <a:ext cx="6825107" cy="1192158"/>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532316" y="6819900"/>
            <a:ext cx="7417964" cy="1610479"/>
          </a:xfrm>
          <a:prstGeom prst="rect">
            <a:avLst/>
          </a:prstGeom>
        </p:spPr>
      </p:pic>
      <p:sp>
        <p:nvSpPr>
          <p:cNvPr name="AutoShape 9" id="9"/>
          <p:cNvSpPr/>
          <p:nvPr/>
        </p:nvSpPr>
        <p:spPr>
          <a:xfrm rot="0">
            <a:off x="16268700" y="1445082"/>
            <a:ext cx="3505200" cy="7553267"/>
          </a:xfrm>
          <a:prstGeom prst="rect">
            <a:avLst/>
          </a:prstGeom>
          <a:solidFill>
            <a:srgbClr val="254769"/>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16268700" y="1445082"/>
            <a:ext cx="3505200" cy="7553267"/>
          </a:xfrm>
          <a:prstGeom prst="rect">
            <a:avLst/>
          </a:prstGeom>
          <a:solidFill>
            <a:srgbClr val="254769"/>
          </a:solidFill>
        </p:spPr>
      </p:sp>
      <p:sp>
        <p:nvSpPr>
          <p:cNvPr name="TextBox 3" id="3"/>
          <p:cNvSpPr txBox="true"/>
          <p:nvPr/>
        </p:nvSpPr>
        <p:spPr>
          <a:xfrm rot="0">
            <a:off x="532316" y="516629"/>
            <a:ext cx="14989647" cy="2188282"/>
          </a:xfrm>
          <a:prstGeom prst="rect">
            <a:avLst/>
          </a:prstGeom>
        </p:spPr>
        <p:txBody>
          <a:bodyPr anchor="t" rtlCol="false" tIns="0" lIns="0" bIns="0" rIns="0">
            <a:spAutoFit/>
          </a:bodyPr>
          <a:lstStyle/>
          <a:p>
            <a:pPr>
              <a:lnSpc>
                <a:spcPts val="5825"/>
              </a:lnSpc>
            </a:pPr>
            <a:r>
              <a:rPr lang="en-US" sz="4161" spc="83">
                <a:solidFill>
                  <a:srgbClr val="FBFFFC"/>
                </a:solidFill>
                <a:latin typeface="Aileron Regular Bold"/>
              </a:rPr>
              <a:t>2. Year</a:t>
            </a:r>
          </a:p>
          <a:p>
            <a:pPr algn="l">
              <a:lnSpc>
                <a:spcPts val="5825"/>
              </a:lnSpc>
            </a:pPr>
            <a:r>
              <a:rPr lang="en-US" sz="4161" spc="83">
                <a:solidFill>
                  <a:srgbClr val="FBFFFC"/>
                </a:solidFill>
                <a:latin typeface="Aileron Regular"/>
              </a:rPr>
              <a:t>Berisi tahun data tersebut diambil. Bertipe kuantitatif-kontinyu. Range data ini dari tahun 1985 sampai 2016.</a:t>
            </a:r>
          </a:p>
        </p:txBody>
      </p:sp>
      <p:pic>
        <p:nvPicPr>
          <p:cNvPr name="Picture 4" id="4"/>
          <p:cNvPicPr>
            <a:picLocks noChangeAspect="true"/>
          </p:cNvPicPr>
          <p:nvPr/>
        </p:nvPicPr>
        <p:blipFill>
          <a:blip r:embed="rId2"/>
          <a:srcRect l="0" t="0" r="0" b="0"/>
          <a:stretch>
            <a:fillRect/>
          </a:stretch>
        </p:blipFill>
        <p:spPr>
          <a:xfrm flipH="false" flipV="false" rot="0">
            <a:off x="532316" y="2880163"/>
            <a:ext cx="3855453" cy="2510987"/>
          </a:xfrm>
          <a:prstGeom prst="rect">
            <a:avLst/>
          </a:prstGeom>
        </p:spPr>
      </p:pic>
      <p:sp>
        <p:nvSpPr>
          <p:cNvPr name="TextBox 5" id="5"/>
          <p:cNvSpPr txBox="true"/>
          <p:nvPr/>
        </p:nvSpPr>
        <p:spPr>
          <a:xfrm rot="0">
            <a:off x="532316" y="5305425"/>
            <a:ext cx="14989647" cy="2188282"/>
          </a:xfrm>
          <a:prstGeom prst="rect">
            <a:avLst/>
          </a:prstGeom>
        </p:spPr>
        <p:txBody>
          <a:bodyPr anchor="t" rtlCol="false" tIns="0" lIns="0" bIns="0" rIns="0">
            <a:spAutoFit/>
          </a:bodyPr>
          <a:lstStyle/>
          <a:p>
            <a:pPr>
              <a:lnSpc>
                <a:spcPts val="5825"/>
              </a:lnSpc>
            </a:pPr>
            <a:r>
              <a:rPr lang="en-US" sz="4161" spc="83">
                <a:solidFill>
                  <a:srgbClr val="FBFFFC"/>
                </a:solidFill>
                <a:latin typeface="Aileron Regular Bold"/>
              </a:rPr>
              <a:t>3. Sex</a:t>
            </a:r>
          </a:p>
          <a:p>
            <a:pPr algn="l">
              <a:lnSpc>
                <a:spcPts val="5825"/>
              </a:lnSpc>
            </a:pPr>
            <a:r>
              <a:rPr lang="en-US" sz="4161" spc="83">
                <a:solidFill>
                  <a:srgbClr val="FBFFFC"/>
                </a:solidFill>
                <a:latin typeface="Aileron Regular"/>
              </a:rPr>
              <a:t>Berisi jenis kelamin yang melakukan bunuh diri. Bertipe kategorikal-biner yang berupa “male” atau “female”.</a:t>
            </a:r>
          </a:p>
        </p:txBody>
      </p:sp>
      <p:pic>
        <p:nvPicPr>
          <p:cNvPr name="Picture 6" id="6"/>
          <p:cNvPicPr>
            <a:picLocks noChangeAspect="true"/>
          </p:cNvPicPr>
          <p:nvPr/>
        </p:nvPicPr>
        <p:blipFill>
          <a:blip r:embed="rId3"/>
          <a:srcRect l="0" t="0" r="0" b="0"/>
          <a:stretch>
            <a:fillRect/>
          </a:stretch>
        </p:blipFill>
        <p:spPr>
          <a:xfrm flipH="false" flipV="false" rot="0">
            <a:off x="532316" y="7671857"/>
            <a:ext cx="4747790" cy="231542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87955" y="3778448"/>
            <a:ext cx="10227390" cy="3225405"/>
          </a:xfrm>
          <a:prstGeom prst="rect">
            <a:avLst/>
          </a:prstGeom>
        </p:spPr>
      </p:pic>
      <p:sp>
        <p:nvSpPr>
          <p:cNvPr name="AutoShape 3" id="3"/>
          <p:cNvSpPr/>
          <p:nvPr/>
        </p:nvSpPr>
        <p:spPr>
          <a:xfrm rot="0">
            <a:off x="9660739" y="7429500"/>
            <a:ext cx="9750086" cy="2857500"/>
          </a:xfrm>
          <a:prstGeom prst="rect">
            <a:avLst/>
          </a:prstGeom>
          <a:solidFill>
            <a:srgbClr val="254769"/>
          </a:solidFill>
        </p:spPr>
      </p:sp>
      <p:sp>
        <p:nvSpPr>
          <p:cNvPr name="TextBox 4" id="4"/>
          <p:cNvSpPr txBox="true"/>
          <p:nvPr/>
        </p:nvSpPr>
        <p:spPr>
          <a:xfrm rot="0">
            <a:off x="532316" y="323657"/>
            <a:ext cx="7921791" cy="4396533"/>
          </a:xfrm>
          <a:prstGeom prst="rect">
            <a:avLst/>
          </a:prstGeom>
        </p:spPr>
        <p:txBody>
          <a:bodyPr anchor="t" rtlCol="false" tIns="0" lIns="0" bIns="0" rIns="0">
            <a:spAutoFit/>
          </a:bodyPr>
          <a:lstStyle/>
          <a:p>
            <a:pPr>
              <a:lnSpc>
                <a:spcPts val="5825"/>
              </a:lnSpc>
            </a:pPr>
            <a:r>
              <a:rPr lang="en-US" sz="4161" spc="83">
                <a:solidFill>
                  <a:srgbClr val="FBFFFC"/>
                </a:solidFill>
                <a:latin typeface="Aileron Regular Bold"/>
              </a:rPr>
              <a:t>4. Age</a:t>
            </a:r>
          </a:p>
          <a:p>
            <a:pPr algn="l">
              <a:lnSpc>
                <a:spcPts val="5825"/>
              </a:lnSpc>
            </a:pPr>
            <a:r>
              <a:rPr lang="en-US" sz="4161" spc="83">
                <a:solidFill>
                  <a:srgbClr val="FBFFFC"/>
                </a:solidFill>
                <a:latin typeface="Aileron Regular"/>
              </a:rPr>
              <a:t>Berisi usia yang melakukan bunuh diri. Bertipe kuantitatif-kontinyu. Dapat mengetahui jumlah kasus bunuh diri tiap rentang usia.</a:t>
            </a:r>
          </a:p>
        </p:txBody>
      </p:sp>
      <p:sp>
        <p:nvSpPr>
          <p:cNvPr name="TextBox 5" id="5"/>
          <p:cNvSpPr txBox="true"/>
          <p:nvPr/>
        </p:nvSpPr>
        <p:spPr>
          <a:xfrm rot="0">
            <a:off x="9144000" y="323657"/>
            <a:ext cx="8115300" cy="2913761"/>
          </a:xfrm>
          <a:prstGeom prst="rect">
            <a:avLst/>
          </a:prstGeom>
        </p:spPr>
        <p:txBody>
          <a:bodyPr anchor="t" rtlCol="false" tIns="0" lIns="0" bIns="0" rIns="0">
            <a:spAutoFit/>
          </a:bodyPr>
          <a:lstStyle/>
          <a:p>
            <a:pPr>
              <a:lnSpc>
                <a:spcPts val="5823"/>
              </a:lnSpc>
            </a:pPr>
            <a:r>
              <a:rPr lang="en-US" sz="4160" spc="83">
                <a:solidFill>
                  <a:srgbClr val="FBFFFC"/>
                </a:solidFill>
                <a:latin typeface="Aileron Regular Bold"/>
              </a:rPr>
              <a:t>5.</a:t>
            </a:r>
            <a:r>
              <a:rPr lang="en-US" sz="4160" spc="83">
                <a:solidFill>
                  <a:srgbClr val="FBFFFC"/>
                </a:solidFill>
                <a:latin typeface="Aileron Regular"/>
              </a:rPr>
              <a:t> </a:t>
            </a:r>
            <a:r>
              <a:rPr lang="en-US" sz="4160" spc="83">
                <a:solidFill>
                  <a:srgbClr val="FBFFFC"/>
                </a:solidFill>
                <a:latin typeface="Aileron Regular Bold"/>
              </a:rPr>
              <a:t>Suicides_no</a:t>
            </a:r>
          </a:p>
          <a:p>
            <a:pPr algn="l">
              <a:lnSpc>
                <a:spcPts val="5823"/>
              </a:lnSpc>
            </a:pPr>
            <a:r>
              <a:rPr lang="en-US" sz="4160" spc="83">
                <a:solidFill>
                  <a:srgbClr val="FBFFFC"/>
                </a:solidFill>
                <a:latin typeface="Aileron Regular"/>
              </a:rPr>
              <a:t>Berisi jumlah kasus bunuh diri berdasarkan negara, tahun, dan usia. Bertipe kuantitatif-diskrit.</a:t>
            </a:r>
          </a:p>
        </p:txBody>
      </p:sp>
      <p:pic>
        <p:nvPicPr>
          <p:cNvPr name="Picture 6" id="6"/>
          <p:cNvPicPr>
            <a:picLocks noChangeAspect="true"/>
          </p:cNvPicPr>
          <p:nvPr/>
        </p:nvPicPr>
        <p:blipFill>
          <a:blip r:embed="rId3"/>
          <a:srcRect l="0" t="0" r="0" b="0"/>
          <a:stretch>
            <a:fillRect/>
          </a:stretch>
        </p:blipFill>
        <p:spPr>
          <a:xfrm flipH="false" flipV="false" rot="0">
            <a:off x="532316" y="5097662"/>
            <a:ext cx="6027833" cy="344447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12783182" y="0"/>
            <a:ext cx="5853083" cy="2857500"/>
          </a:xfrm>
          <a:prstGeom prst="rect">
            <a:avLst/>
          </a:prstGeom>
          <a:solidFill>
            <a:srgbClr val="254769"/>
          </a:solidFill>
        </p:spPr>
      </p:sp>
      <p:sp>
        <p:nvSpPr>
          <p:cNvPr name="TextBox 3" id="3"/>
          <p:cNvSpPr txBox="true"/>
          <p:nvPr/>
        </p:nvSpPr>
        <p:spPr>
          <a:xfrm rot="0">
            <a:off x="166163" y="323657"/>
            <a:ext cx="7921791" cy="3660450"/>
          </a:xfrm>
          <a:prstGeom prst="rect">
            <a:avLst/>
          </a:prstGeom>
        </p:spPr>
        <p:txBody>
          <a:bodyPr anchor="t" rtlCol="false" tIns="0" lIns="0" bIns="0" rIns="0">
            <a:spAutoFit/>
          </a:bodyPr>
          <a:lstStyle/>
          <a:p>
            <a:pPr>
              <a:lnSpc>
                <a:spcPts val="5825"/>
              </a:lnSpc>
            </a:pPr>
            <a:r>
              <a:rPr lang="en-US" sz="4161" spc="83">
                <a:solidFill>
                  <a:srgbClr val="FBFFFC"/>
                </a:solidFill>
                <a:latin typeface="Aileron Regular Bold"/>
              </a:rPr>
              <a:t>6. Population</a:t>
            </a:r>
          </a:p>
          <a:p>
            <a:pPr algn="l">
              <a:lnSpc>
                <a:spcPts val="5825"/>
              </a:lnSpc>
            </a:pPr>
            <a:r>
              <a:rPr lang="en-US" sz="4161" spc="83">
                <a:solidFill>
                  <a:srgbClr val="FBFFFC"/>
                </a:solidFill>
                <a:latin typeface="Aileron Regular"/>
              </a:rPr>
              <a:t>Berisi jumlah populasi di suatu negara pada saat tahun tertentu. Bertipe kuantitatif-diskrit.</a:t>
            </a:r>
          </a:p>
        </p:txBody>
      </p:sp>
      <p:pic>
        <p:nvPicPr>
          <p:cNvPr name="Picture 4" id="4"/>
          <p:cNvPicPr>
            <a:picLocks noChangeAspect="true"/>
          </p:cNvPicPr>
          <p:nvPr/>
        </p:nvPicPr>
        <p:blipFill>
          <a:blip r:embed="rId2"/>
          <a:srcRect l="0" t="0" r="0" b="0"/>
          <a:stretch>
            <a:fillRect/>
          </a:stretch>
        </p:blipFill>
        <p:spPr>
          <a:xfrm flipH="false" flipV="false" rot="0">
            <a:off x="166163" y="4182891"/>
            <a:ext cx="8183982" cy="2940241"/>
          </a:xfrm>
          <a:prstGeom prst="rect">
            <a:avLst/>
          </a:prstGeom>
        </p:spPr>
      </p:pic>
      <p:sp>
        <p:nvSpPr>
          <p:cNvPr name="TextBox 5" id="5"/>
          <p:cNvSpPr txBox="true"/>
          <p:nvPr/>
        </p:nvSpPr>
        <p:spPr>
          <a:xfrm rot="0">
            <a:off x="9144000" y="3249202"/>
            <a:ext cx="8115300" cy="4380611"/>
          </a:xfrm>
          <a:prstGeom prst="rect">
            <a:avLst/>
          </a:prstGeom>
        </p:spPr>
        <p:txBody>
          <a:bodyPr anchor="t" rtlCol="false" tIns="0" lIns="0" bIns="0" rIns="0">
            <a:spAutoFit/>
          </a:bodyPr>
          <a:lstStyle/>
          <a:p>
            <a:pPr>
              <a:lnSpc>
                <a:spcPts val="5823"/>
              </a:lnSpc>
            </a:pPr>
            <a:r>
              <a:rPr lang="en-US" sz="4160" spc="83">
                <a:solidFill>
                  <a:srgbClr val="FBFFFC"/>
                </a:solidFill>
                <a:latin typeface="Aileron Regular Bold"/>
              </a:rPr>
              <a:t>7.</a:t>
            </a:r>
            <a:r>
              <a:rPr lang="en-US" sz="4160" spc="83">
                <a:solidFill>
                  <a:srgbClr val="FBFFFC"/>
                </a:solidFill>
                <a:latin typeface="Aileron Regular"/>
              </a:rPr>
              <a:t> </a:t>
            </a:r>
            <a:r>
              <a:rPr lang="en-US" sz="4160" spc="83">
                <a:solidFill>
                  <a:srgbClr val="FBFFFC"/>
                </a:solidFill>
                <a:latin typeface="Aileron Regular Bold"/>
              </a:rPr>
              <a:t>Suicides/100k pop</a:t>
            </a:r>
          </a:p>
          <a:p>
            <a:pPr>
              <a:lnSpc>
                <a:spcPts val="5824"/>
              </a:lnSpc>
            </a:pPr>
            <a:r>
              <a:rPr lang="en-US" sz="4160" spc="83">
                <a:solidFill>
                  <a:srgbClr val="FBFFFC"/>
                </a:solidFill>
                <a:latin typeface="Aileron Regular"/>
              </a:rPr>
              <a:t>Berisi jumlah kasus bunuh diri per 100 ribu populasi di suatu negara pada saat</a:t>
            </a:r>
          </a:p>
          <a:p>
            <a:pPr algn="l">
              <a:lnSpc>
                <a:spcPts val="5823"/>
              </a:lnSpc>
            </a:pPr>
            <a:r>
              <a:rPr lang="en-US" sz="4160" spc="83">
                <a:solidFill>
                  <a:srgbClr val="FBFFFC"/>
                </a:solidFill>
                <a:latin typeface="Aileron Regular"/>
              </a:rPr>
              <a:t>tahun tertentu. Bertipe kuantitatif-diskrit.</a:t>
            </a:r>
          </a:p>
        </p:txBody>
      </p:sp>
      <p:pic>
        <p:nvPicPr>
          <p:cNvPr name="Picture 6" id="6"/>
          <p:cNvPicPr>
            <a:picLocks noChangeAspect="true"/>
          </p:cNvPicPr>
          <p:nvPr/>
        </p:nvPicPr>
        <p:blipFill>
          <a:blip r:embed="rId3"/>
          <a:srcRect l="0" t="0" r="0" b="0"/>
          <a:stretch>
            <a:fillRect/>
          </a:stretch>
        </p:blipFill>
        <p:spPr>
          <a:xfrm flipH="false" flipV="false" rot="0">
            <a:off x="5086870" y="7923392"/>
            <a:ext cx="13032571" cy="161012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505C"/>
        </a:solidFill>
      </p:bgPr>
    </p:bg>
    <p:spTree>
      <p:nvGrpSpPr>
        <p:cNvPr id="1" name=""/>
        <p:cNvGrpSpPr/>
        <p:nvPr/>
      </p:nvGrpSpPr>
      <p:grpSpPr>
        <a:xfrm>
          <a:off x="0" y="0"/>
          <a:ext cx="0" cy="0"/>
          <a:chOff x="0" y="0"/>
          <a:chExt cx="0" cy="0"/>
        </a:xfrm>
      </p:grpSpPr>
      <p:sp>
        <p:nvSpPr>
          <p:cNvPr name="AutoShape 2" id="2"/>
          <p:cNvSpPr/>
          <p:nvPr/>
        </p:nvSpPr>
        <p:spPr>
          <a:xfrm rot="0">
            <a:off x="-432739" y="7429500"/>
            <a:ext cx="5853083" cy="2857500"/>
          </a:xfrm>
          <a:prstGeom prst="rect">
            <a:avLst/>
          </a:prstGeom>
          <a:solidFill>
            <a:srgbClr val="254769"/>
          </a:solidFill>
        </p:spPr>
      </p:sp>
      <p:sp>
        <p:nvSpPr>
          <p:cNvPr name="TextBox 3" id="3"/>
          <p:cNvSpPr txBox="true"/>
          <p:nvPr/>
        </p:nvSpPr>
        <p:spPr>
          <a:xfrm rot="0">
            <a:off x="257390" y="936533"/>
            <a:ext cx="6611341" cy="5415484"/>
          </a:xfrm>
          <a:prstGeom prst="rect">
            <a:avLst/>
          </a:prstGeom>
        </p:spPr>
        <p:txBody>
          <a:bodyPr anchor="t" rtlCol="false" tIns="0" lIns="0" bIns="0" rIns="0">
            <a:spAutoFit/>
          </a:bodyPr>
          <a:lstStyle/>
          <a:p>
            <a:pPr>
              <a:lnSpc>
                <a:spcPts val="5378"/>
              </a:lnSpc>
            </a:pPr>
            <a:r>
              <a:rPr lang="en-US" sz="3841" spc="76">
                <a:solidFill>
                  <a:srgbClr val="FBFFFC"/>
                </a:solidFill>
                <a:latin typeface="Aileron Regular Bold"/>
              </a:rPr>
              <a:t>8. Country-year</a:t>
            </a:r>
          </a:p>
          <a:p>
            <a:pPr algn="l">
              <a:lnSpc>
                <a:spcPts val="5378"/>
              </a:lnSpc>
            </a:pPr>
            <a:r>
              <a:rPr lang="en-US" sz="3841" spc="76">
                <a:solidFill>
                  <a:srgbClr val="FBFFFC"/>
                </a:solidFill>
                <a:latin typeface="Aileron Regular"/>
              </a:rPr>
              <a:t>Berisi composite key negara dan tahun. Bertipe kategotikal-nominal. Dapat diketahui, dalam tiap tahunnya, suatu negara memiliki data dari rentang 12-10 data</a:t>
            </a:r>
          </a:p>
        </p:txBody>
      </p:sp>
      <p:pic>
        <p:nvPicPr>
          <p:cNvPr name="Picture 4" id="4"/>
          <p:cNvPicPr>
            <a:picLocks noChangeAspect="true"/>
          </p:cNvPicPr>
          <p:nvPr/>
        </p:nvPicPr>
        <p:blipFill>
          <a:blip r:embed="rId2"/>
          <a:srcRect l="0" t="0" r="0" b="0"/>
          <a:stretch>
            <a:fillRect/>
          </a:stretch>
        </p:blipFill>
        <p:spPr>
          <a:xfrm flipH="false" flipV="false" rot="0">
            <a:off x="6868732" y="1557295"/>
            <a:ext cx="5047783" cy="879459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227943" y="1622182"/>
            <a:ext cx="6060057" cy="86648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DAEQ1tLFjPg</dc:identifier>
  <dcterms:modified xsi:type="dcterms:W3CDTF">2011-08-01T06:04:30Z</dcterms:modified>
  <cp:revision>1</cp:revision>
  <dc:title>Data Analisis Kelompok 1</dc:title>
</cp:coreProperties>
</file>